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</p:sldIdLst>
  <p:sldSz cx="9144001" cy="9144000"/>
  <p:notesSz cx="9144001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366898"/>
            <a:ext cx="898652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E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467690"/>
            <a:ext cx="4453255" cy="72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0" i="0">
                <a:solidFill>
                  <a:srgbClr val="675E46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0240" y="1153413"/>
            <a:ext cx="7717155" cy="1818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E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7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8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9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1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3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4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6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7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2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0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1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2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3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4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5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6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37.jpg"/><Relationship Id="rId4" Type="http://schemas.openxmlformats.org/officeDocument/2006/relationships/image" Target="../media/image38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40.jpg"/><Relationship Id="rId4" Type="http://schemas.openxmlformats.org/officeDocument/2006/relationships/image" Target="../media/image41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42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43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44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blog.robotiq.com/bid/53266/Robot-End-Effector-Definition-and-Examples" TargetMode="External"/><Relationship Id="rId3" Type="http://schemas.openxmlformats.org/officeDocument/2006/relationships/hyperlink" Target="http://robotiq.com/en/gripper/" TargetMode="Externa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log.robotiq.com/bid/65660/Different-End-Effectors-on-the-Market" TargetMode="Externa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45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46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jpg"/><Relationship Id="rId12" Type="http://schemas.openxmlformats.org/officeDocument/2006/relationships/image" Target="../media/image57.png"/><Relationship Id="rId13" Type="http://schemas.openxmlformats.org/officeDocument/2006/relationships/image" Target="../media/image58.jpg"/><Relationship Id="rId14" Type="http://schemas.openxmlformats.org/officeDocument/2006/relationships/image" Target="../media/image59.png"/><Relationship Id="rId15" Type="http://schemas.openxmlformats.org/officeDocument/2006/relationships/image" Target="../media/image60.jpg"/><Relationship Id="rId16" Type="http://schemas.openxmlformats.org/officeDocument/2006/relationships/image" Target="../media/image61.png"/><Relationship Id="rId17" Type="http://schemas.openxmlformats.org/officeDocument/2006/relationships/image" Target="../media/image62.png"/><Relationship Id="rId18" Type="http://schemas.openxmlformats.org/officeDocument/2006/relationships/image" Target="../media/image63.png"/><Relationship Id="rId19" Type="http://schemas.openxmlformats.org/officeDocument/2006/relationships/image" Target="../media/image64.png"/><Relationship Id="rId20" Type="http://schemas.openxmlformats.org/officeDocument/2006/relationships/image" Target="../media/image65.png"/><Relationship Id="rId21" Type="http://schemas.openxmlformats.org/officeDocument/2006/relationships/image" Target="../media/image66.png"/><Relationship Id="rId22" Type="http://schemas.openxmlformats.org/officeDocument/2006/relationships/image" Target="../media/image67.jpg"/><Relationship Id="rId23" Type="http://schemas.openxmlformats.org/officeDocument/2006/relationships/image" Target="../media/image68.jpg"/><Relationship Id="rId24" Type="http://schemas.openxmlformats.org/officeDocument/2006/relationships/image" Target="../media/image69.png"/><Relationship Id="rId25" Type="http://schemas.openxmlformats.org/officeDocument/2006/relationships/image" Target="../media/image70.png"/><Relationship Id="rId26" Type="http://schemas.openxmlformats.org/officeDocument/2006/relationships/image" Target="../media/image71.jpg"/><Relationship Id="rId27" Type="http://schemas.openxmlformats.org/officeDocument/2006/relationships/image" Target="../media/image72.jpg"/><Relationship Id="rId28" Type="http://schemas.openxmlformats.org/officeDocument/2006/relationships/image" Target="../media/image73.png"/><Relationship Id="rId29" Type="http://schemas.openxmlformats.org/officeDocument/2006/relationships/image" Target="../media/image74.png"/><Relationship Id="rId30" Type="http://schemas.openxmlformats.org/officeDocument/2006/relationships/image" Target="../media/image75.jpg"/><Relationship Id="rId31" Type="http://schemas.openxmlformats.org/officeDocument/2006/relationships/image" Target="../media/image76.png"/><Relationship Id="rId32" Type="http://schemas.openxmlformats.org/officeDocument/2006/relationships/image" Target="../media/image77.png"/><Relationship Id="rId33" Type="http://schemas.openxmlformats.org/officeDocument/2006/relationships/image" Target="../media/image78.jpg"/><Relationship Id="rId34" Type="http://schemas.openxmlformats.org/officeDocument/2006/relationships/image" Target="../media/image79.jpg"/><Relationship Id="rId35" Type="http://schemas.openxmlformats.org/officeDocument/2006/relationships/image" Target="../media/image80.png"/><Relationship Id="rId36" Type="http://schemas.openxmlformats.org/officeDocument/2006/relationships/image" Target="../media/image81.png"/><Relationship Id="rId37" Type="http://schemas.openxmlformats.org/officeDocument/2006/relationships/image" Target="../media/image82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68.jpg"/><Relationship Id="rId4" Type="http://schemas.openxmlformats.org/officeDocument/2006/relationships/image" Target="../media/image85.png"/><Relationship Id="rId5" Type="http://schemas.openxmlformats.org/officeDocument/2006/relationships/image" Target="../media/image48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png"/><Relationship Id="rId11" Type="http://schemas.openxmlformats.org/officeDocument/2006/relationships/image" Target="../media/image95.png"/><Relationship Id="rId12" Type="http://schemas.openxmlformats.org/officeDocument/2006/relationships/image" Target="../media/image96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image" Target="../media/image101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g"/><Relationship Id="rId3" Type="http://schemas.openxmlformats.org/officeDocument/2006/relationships/image" Target="../media/image103.pn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jp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g"/><Relationship Id="rId3" Type="http://schemas.openxmlformats.org/officeDocument/2006/relationships/hyperlink" Target="http://www.acroname.com/robotics/info/articles/sonar/sonar.html" TargetMode="External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9.jp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g"/><Relationship Id="rId3" Type="http://schemas.openxmlformats.org/officeDocument/2006/relationships/hyperlink" Target="http://www.sick.de/de/products/categories/safety/" TargetMode="External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114.pn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8.png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image" Target="../media/image114.png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jpg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jpg"/><Relationship Id="rId3" Type="http://schemas.openxmlformats.org/officeDocument/2006/relationships/image" Target="../media/image114.png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jpg"/></Relationships>
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png"/></Relationships>
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jpg"/></Relationships>
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
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
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jpg"/></Relationships>
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1.jpg"/><Relationship Id="rId3" Type="http://schemas.openxmlformats.org/officeDocument/2006/relationships/image" Target="../media/image132.jpg"/></Relationships>
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png"/><Relationship Id="rId3" Type="http://schemas.openxmlformats.org/officeDocument/2006/relationships/image" Target="../media/image134.jpg"/></Relationships>
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/Relationships>
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Relationship Id="rId3" Type="http://schemas.openxmlformats.org/officeDocument/2006/relationships/image" Target="../media/image138.jpg"/></Relationships>
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png"/></Relationships>
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jpg"/></Relationships>
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jpg"/></Relationships>
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2.png"/></Relationships>
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jpg"/></Relationships>
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/Relationships>
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jpg"/></Relationships>
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jpg"/></Relationships>
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jpg"/></Relationships>
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jpg"/></Relationships>
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jpg"/><Relationship Id="rId3" Type="http://schemas.openxmlformats.org/officeDocument/2006/relationships/image" Target="../media/image150.jpg"/><Relationship Id="rId4" Type="http://schemas.openxmlformats.org/officeDocument/2006/relationships/image" Target="../media/image151.jpg"/></Relationships>
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jpg"/><Relationship Id="rId3" Type="http://schemas.openxmlformats.org/officeDocument/2006/relationships/image" Target="../media/image153.png"/><Relationship Id="rId4" Type="http://schemas.openxmlformats.org/officeDocument/2006/relationships/image" Target="../media/image154.jpg"/></Relationships>
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jpg"/><Relationship Id="rId3" Type="http://schemas.openxmlformats.org/officeDocument/2006/relationships/image" Target="../media/image156.jpg"/></Relationships>
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/Relationships>
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png"/></Relationships>
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61.jpg"/><Relationship Id="rId5" Type="http://schemas.openxmlformats.org/officeDocument/2006/relationships/hyperlink" Target="http://www.cnde.iastate.edu/staff/swormley/gps/gps.html" TargetMode="External"/></Relationships>
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61.jpg"/><Relationship Id="rId5" Type="http://schemas.openxmlformats.org/officeDocument/2006/relationships/hyperlink" Target="http://www.cnde.iastate.edu/staff/swormley/gps/gps.html" TargetMode="External"/></Relationships>
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40" y="693165"/>
            <a:ext cx="7303134" cy="90995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900" spc="-95" b="1">
                <a:solidFill>
                  <a:srgbClr val="00AF50"/>
                </a:solidFill>
                <a:latin typeface="Cambria"/>
                <a:cs typeface="Cambria"/>
              </a:rPr>
              <a:t>KNOWLEDGE INSTITUTE </a:t>
            </a:r>
            <a:r>
              <a:rPr dirty="0" sz="2900" spc="-50" b="1">
                <a:solidFill>
                  <a:srgbClr val="00AF50"/>
                </a:solidFill>
                <a:latin typeface="Cambria"/>
                <a:cs typeface="Cambria"/>
              </a:rPr>
              <a:t>OF </a:t>
            </a:r>
            <a:r>
              <a:rPr dirty="0" sz="2900" spc="-105" b="1">
                <a:solidFill>
                  <a:srgbClr val="00AF50"/>
                </a:solidFill>
                <a:latin typeface="Cambria"/>
                <a:cs typeface="Cambria"/>
              </a:rPr>
              <a:t>TECHNOLOGY  </a:t>
            </a:r>
            <a:r>
              <a:rPr dirty="0" sz="2900" spc="-130" b="1">
                <a:solidFill>
                  <a:srgbClr val="00AF50"/>
                </a:solidFill>
                <a:latin typeface="Cambria"/>
                <a:cs typeface="Cambria"/>
              </a:rPr>
              <a:t>DEPARTMENT </a:t>
            </a:r>
            <a:r>
              <a:rPr dirty="0" sz="2900" spc="-50" b="1">
                <a:solidFill>
                  <a:srgbClr val="00AF50"/>
                </a:solidFill>
                <a:latin typeface="Cambria"/>
                <a:cs typeface="Cambria"/>
              </a:rPr>
              <a:t>OF</a:t>
            </a:r>
            <a:r>
              <a:rPr dirty="0" sz="2900" spc="-490" b="1">
                <a:solidFill>
                  <a:srgbClr val="00AF50"/>
                </a:solidFill>
                <a:latin typeface="Cambria"/>
                <a:cs typeface="Cambria"/>
              </a:rPr>
              <a:t> </a:t>
            </a:r>
            <a:r>
              <a:rPr dirty="0" sz="2900" spc="-95" b="1">
                <a:solidFill>
                  <a:srgbClr val="00AF50"/>
                </a:solidFill>
                <a:latin typeface="Cambria"/>
                <a:cs typeface="Cambria"/>
              </a:rPr>
              <a:t>MECHANICAL </a:t>
            </a:r>
            <a:r>
              <a:rPr dirty="0" sz="2900" spc="-90" b="1">
                <a:solidFill>
                  <a:srgbClr val="00AF50"/>
                </a:solidFill>
                <a:latin typeface="Cambria"/>
                <a:cs typeface="Cambria"/>
              </a:rPr>
              <a:t>ENGINEERING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40" y="2465908"/>
            <a:ext cx="3485515" cy="925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900" spc="-125" b="1">
                <a:solidFill>
                  <a:srgbClr val="FF0000"/>
                </a:solidFill>
                <a:latin typeface="Cambria"/>
                <a:cs typeface="Cambria"/>
              </a:rPr>
              <a:t>ROBOTICS</a:t>
            </a:r>
            <a:endParaRPr sz="59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4529175"/>
            <a:ext cx="16109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dirty="0" sz="2000" spc="-130" b="1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dirty="0" sz="2000" spc="-190" b="1">
                <a:solidFill>
                  <a:srgbClr val="FF0000"/>
                </a:solidFill>
                <a:latin typeface="Calibri"/>
                <a:cs typeface="Calibri"/>
              </a:rPr>
              <a:t>V</a:t>
            </a:r>
            <a:r>
              <a:rPr dirty="0" sz="2000" spc="-5" b="1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dirty="0" sz="2000" spc="5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an</a:t>
            </a:r>
            <a:r>
              <a:rPr dirty="0" sz="2000" spc="-35" b="1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asa</a:t>
            </a:r>
            <a:r>
              <a:rPr dirty="0" sz="2000" spc="-35" b="1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y  </a:t>
            </a:r>
            <a:r>
              <a:rPr dirty="0" sz="2000" spc="-15" b="1">
                <a:solidFill>
                  <a:srgbClr val="FF0000"/>
                </a:solidFill>
                <a:latin typeface="Calibri"/>
                <a:cs typeface="Calibri"/>
              </a:rPr>
              <a:t>AP/MECH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7340" y="0"/>
            <a:ext cx="6630670" cy="14274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80"/>
              <a:t>UNIT </a:t>
            </a:r>
            <a:r>
              <a:rPr dirty="0" spc="-5"/>
              <a:t>I </a:t>
            </a:r>
            <a:r>
              <a:rPr dirty="0" spc="-140">
                <a:solidFill>
                  <a:srgbClr val="FF0000"/>
                </a:solidFill>
              </a:rPr>
              <a:t>FUNDAMENTALS</a:t>
            </a:r>
            <a:r>
              <a:rPr dirty="0" spc="-635">
                <a:solidFill>
                  <a:srgbClr val="FF0000"/>
                </a:solidFill>
              </a:rPr>
              <a:t> </a:t>
            </a:r>
            <a:r>
              <a:rPr dirty="0" spc="-55">
                <a:solidFill>
                  <a:srgbClr val="FF0000"/>
                </a:solidFill>
              </a:rPr>
              <a:t>OF  </a:t>
            </a:r>
            <a:r>
              <a:rPr dirty="0" spc="-114">
                <a:solidFill>
                  <a:srgbClr val="FF0000"/>
                </a:solidFill>
              </a:rPr>
              <a:t>ROBOT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1091463"/>
            <a:ext cx="7093584" cy="284289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-</a:t>
            </a:r>
            <a:r>
              <a:rPr dirty="0" sz="22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Definition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r>
              <a:rPr dirty="0" sz="22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Anatomy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Co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ordinate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Systems, 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Work</a:t>
            </a:r>
            <a:r>
              <a:rPr dirty="0" sz="22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Envelope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Classification-</a:t>
            </a:r>
            <a:r>
              <a:rPr dirty="0" sz="22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Specifications-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Pitch, </a:t>
            </a:r>
            <a:r>
              <a:rPr dirty="0" sz="2200" spc="-95">
                <a:solidFill>
                  <a:srgbClr val="2E2B1F"/>
                </a:solidFill>
                <a:latin typeface="Calibri"/>
                <a:cs typeface="Calibri"/>
              </a:rPr>
              <a:t>Yaw,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Roll,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Joint</a:t>
            </a:r>
            <a:r>
              <a:rPr dirty="0" sz="2200" spc="11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Notations,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Speed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 Motion, 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Pay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Load-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 Parts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their</a:t>
            </a:r>
            <a:r>
              <a:rPr dirty="0" sz="2200" spc="1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Functions-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Need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Robots-Different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Applications.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47242"/>
            <a:ext cx="148399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90" b="1">
                <a:solidFill>
                  <a:srgbClr val="FF0000"/>
                </a:solidFill>
                <a:latin typeface="Cambria"/>
                <a:cs typeface="Cambria"/>
              </a:rPr>
              <a:t>R</a:t>
            </a:r>
            <a:r>
              <a:rPr dirty="0" sz="3600" spc="-95" b="1">
                <a:solidFill>
                  <a:srgbClr val="FF0000"/>
                </a:solidFill>
                <a:latin typeface="Cambria"/>
                <a:cs typeface="Cambria"/>
              </a:rPr>
              <a:t>O</a:t>
            </a:r>
            <a:r>
              <a:rPr dirty="0" sz="3600" spc="-105" b="1">
                <a:solidFill>
                  <a:srgbClr val="FF0000"/>
                </a:solidFill>
                <a:latin typeface="Cambria"/>
                <a:cs typeface="Cambria"/>
              </a:rPr>
              <a:t>B</a:t>
            </a:r>
            <a:r>
              <a:rPr dirty="0" sz="3600" spc="-175" b="1">
                <a:solidFill>
                  <a:srgbClr val="FF0000"/>
                </a:solidFill>
                <a:latin typeface="Cambria"/>
                <a:cs typeface="Cambria"/>
              </a:rPr>
              <a:t>O</a:t>
            </a:r>
            <a:r>
              <a:rPr dirty="0" sz="3600" b="1">
                <a:solidFill>
                  <a:srgbClr val="FF0000"/>
                </a:solidFill>
                <a:latin typeface="Cambria"/>
                <a:cs typeface="Cambria"/>
              </a:rPr>
              <a:t>T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616786"/>
            <a:ext cx="7463790" cy="1641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5155" algn="l"/>
                <a:tab pos="1396365" algn="l"/>
                <a:tab pos="1728470" algn="l"/>
                <a:tab pos="2028825" algn="l"/>
                <a:tab pos="3992245" algn="l"/>
                <a:tab pos="6009005" algn="l"/>
              </a:tabLst>
            </a:pPr>
            <a:r>
              <a:rPr dirty="0" sz="2200" spc="-5" b="1">
                <a:solidFill>
                  <a:srgbClr val="2E2B1F"/>
                </a:solidFill>
                <a:latin typeface="Calibri"/>
                <a:cs typeface="Calibri"/>
              </a:rPr>
              <a:t>“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An	robot	</a:t>
            </a:r>
            <a:r>
              <a:rPr dirty="0" sz="2200" b="1" i="1">
                <a:solidFill>
                  <a:srgbClr val="2E2B1F"/>
                </a:solidFill>
                <a:latin typeface="Calibri"/>
                <a:cs typeface="Calibri"/>
              </a:rPr>
              <a:t>is	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a	programmable,	multi-functional	manipulator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198245" algn="l"/>
                <a:tab pos="1583690" algn="l"/>
                <a:tab pos="2367280" algn="l"/>
                <a:tab pos="3679825" algn="l"/>
                <a:tab pos="4498340" algn="l"/>
                <a:tab pos="5280025" algn="l"/>
                <a:tab pos="5670550" algn="l"/>
                <a:tab pos="6609715" algn="l"/>
              </a:tabLst>
            </a:pP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designed	</a:t>
            </a:r>
            <a:r>
              <a:rPr dirty="0" sz="2200" spc="-20" b="1" i="1">
                <a:solidFill>
                  <a:srgbClr val="2E2B1F"/>
                </a:solidFill>
                <a:latin typeface="Calibri"/>
                <a:cs typeface="Calibri"/>
              </a:rPr>
              <a:t>to	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move	</a:t>
            </a:r>
            <a:r>
              <a:rPr dirty="0" sz="2200" spc="-10" b="1" i="1">
                <a:solidFill>
                  <a:srgbClr val="2E2B1F"/>
                </a:solidFill>
                <a:latin typeface="Calibri"/>
                <a:cs typeface="Calibri"/>
              </a:rPr>
              <a:t>materials,	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parts,	</a:t>
            </a:r>
            <a:r>
              <a:rPr dirty="0" sz="2200" spc="-10" b="1" i="1">
                <a:solidFill>
                  <a:srgbClr val="2E2B1F"/>
                </a:solidFill>
                <a:latin typeface="Calibri"/>
                <a:cs typeface="Calibri"/>
              </a:rPr>
              <a:t>tools,	</a:t>
            </a:r>
            <a:r>
              <a:rPr dirty="0" sz="2200" b="1" i="1">
                <a:solidFill>
                  <a:srgbClr val="2E2B1F"/>
                </a:solidFill>
                <a:latin typeface="Calibri"/>
                <a:cs typeface="Calibri"/>
              </a:rPr>
              <a:t>or	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special	</a:t>
            </a:r>
            <a:r>
              <a:rPr dirty="0" sz="2200" spc="-15" b="1" i="1">
                <a:solidFill>
                  <a:srgbClr val="2E2B1F"/>
                </a:solidFill>
                <a:latin typeface="Calibri"/>
                <a:cs typeface="Calibri"/>
              </a:rPr>
              <a:t>devices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5647690" algn="l"/>
              </a:tabLst>
            </a:pP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through variable programmed motions </a:t>
            </a:r>
            <a:r>
              <a:rPr dirty="0" sz="2200" spc="40" b="1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 b="1" i="1">
                <a:solidFill>
                  <a:srgbClr val="2E2B1F"/>
                </a:solidFill>
                <a:latin typeface="Calibri"/>
                <a:cs typeface="Calibri"/>
              </a:rPr>
              <a:t>for</a:t>
            </a:r>
            <a:r>
              <a:rPr dirty="0" sz="2200" spc="125" b="1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the	</a:t>
            </a:r>
            <a:r>
              <a:rPr dirty="0" sz="2200" spc="-10" b="1" i="1">
                <a:solidFill>
                  <a:srgbClr val="2E2B1F"/>
                </a:solidFill>
                <a:latin typeface="Calibri"/>
                <a:cs typeface="Calibri"/>
              </a:rPr>
              <a:t>performance</a:t>
            </a:r>
            <a:r>
              <a:rPr dirty="0" sz="2200" spc="70" b="1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b="1" i="1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200" spc="-10" b="1" i="1">
                <a:solidFill>
                  <a:srgbClr val="2E2B1F"/>
                </a:solidFill>
                <a:latin typeface="Calibri"/>
                <a:cs typeface="Calibri"/>
              </a:rPr>
              <a:t>variety </a:t>
            </a:r>
            <a:r>
              <a:rPr dirty="0" sz="2200" spc="-5" b="1" i="1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200" spc="30" b="1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 b="1" i="1">
                <a:solidFill>
                  <a:srgbClr val="2E2B1F"/>
                </a:solidFill>
                <a:latin typeface="Calibri"/>
                <a:cs typeface="Calibri"/>
              </a:rPr>
              <a:t>tasks</a:t>
            </a:r>
            <a:r>
              <a:rPr dirty="0" sz="2200" spc="-15" b="1">
                <a:solidFill>
                  <a:srgbClr val="2E2B1F"/>
                </a:solidFill>
                <a:latin typeface="Calibri"/>
                <a:cs typeface="Calibri"/>
              </a:rPr>
              <a:t>”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47242"/>
            <a:ext cx="271399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14" b="1">
                <a:solidFill>
                  <a:srgbClr val="FF0000"/>
                </a:solidFill>
                <a:latin typeface="Cambria"/>
                <a:cs typeface="Cambria"/>
              </a:rPr>
              <a:t>ROBOT</a:t>
            </a:r>
            <a:r>
              <a:rPr dirty="0" sz="3600" spc="-290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3600" spc="-135" b="1">
                <a:solidFill>
                  <a:srgbClr val="FF0000"/>
                </a:solidFill>
                <a:latin typeface="Cambria"/>
                <a:cs typeface="Cambria"/>
              </a:rPr>
              <a:t>LAWS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1278000"/>
            <a:ext cx="8073390" cy="3319145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2400" spc="-10" b="1">
                <a:solidFill>
                  <a:srgbClr val="2E2B1F"/>
                </a:solidFill>
                <a:latin typeface="Calibri"/>
                <a:cs typeface="Calibri"/>
              </a:rPr>
              <a:t>Three Laws </a:t>
            </a:r>
            <a:r>
              <a:rPr dirty="0" sz="2400" b="1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400" spc="-5" b="1">
                <a:solidFill>
                  <a:srgbClr val="2E2B1F"/>
                </a:solidFill>
                <a:latin typeface="Calibri"/>
                <a:cs typeface="Calibri"/>
              </a:rPr>
              <a:t> Robotics:</a:t>
            </a:r>
            <a:endParaRPr sz="2400">
              <a:latin typeface="Calibri"/>
              <a:cs typeface="Calibri"/>
            </a:endParaRPr>
          </a:p>
          <a:p>
            <a:pPr marL="652780" marR="6985" indent="-229235">
              <a:lnSpc>
                <a:spcPct val="100000"/>
              </a:lnSpc>
              <a:spcBef>
                <a:spcPts val="1445"/>
              </a:spcBef>
            </a:pPr>
            <a:r>
              <a:rPr dirty="0" sz="2400" spc="-5">
                <a:solidFill>
                  <a:srgbClr val="9CBDBC"/>
                </a:solidFill>
                <a:latin typeface="Calibri"/>
                <a:cs typeface="Calibri"/>
              </a:rPr>
              <a:t>1.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robot </a:t>
            </a:r>
            <a:r>
              <a:rPr dirty="0" sz="2400" spc="-20">
                <a:solidFill>
                  <a:srgbClr val="FF0000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not injure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human being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, </a:t>
            </a:r>
            <a:r>
              <a:rPr dirty="0" sz="2400" spc="-75">
                <a:solidFill>
                  <a:srgbClr val="2E2B1F"/>
                </a:solidFill>
                <a:latin typeface="Calibri"/>
                <a:cs typeface="Calibri"/>
              </a:rPr>
              <a:t>or,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through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inaction,  allow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human being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come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harm.</a:t>
            </a:r>
            <a:endParaRPr sz="2400">
              <a:latin typeface="Calibri"/>
              <a:cs typeface="Calibri"/>
            </a:endParaRPr>
          </a:p>
          <a:p>
            <a:pPr marL="652780" marR="5080" indent="-229235">
              <a:lnSpc>
                <a:spcPct val="100000"/>
              </a:lnSpc>
              <a:spcBef>
                <a:spcPts val="1440"/>
              </a:spcBef>
              <a:tabLst>
                <a:tab pos="960755" algn="l"/>
                <a:tab pos="1774189" algn="l"/>
                <a:tab pos="2526030" algn="l"/>
                <a:tab pos="3265170" algn="l"/>
                <a:tab pos="3809365" algn="l"/>
                <a:tab pos="4734560" algn="l"/>
                <a:tab pos="5527040" algn="l"/>
                <a:tab pos="5828665" algn="l"/>
                <a:tab pos="6257290" algn="l"/>
                <a:tab pos="7257415" algn="l"/>
              </a:tabLst>
            </a:pPr>
            <a:r>
              <a:rPr dirty="0" sz="2400" spc="-5">
                <a:solidFill>
                  <a:srgbClr val="9CBDBC"/>
                </a:solidFill>
                <a:latin typeface="Calibri"/>
                <a:cs typeface="Calibri"/>
              </a:rPr>
              <a:t>2.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	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ob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t	mu</a:t>
            </a:r>
            <a:r>
              <a:rPr dirty="0" sz="2400" spc="-25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t	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ob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y	the	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2400" spc="-4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dirty="0" sz="2400" spc="-3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s	gi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v</a:t>
            </a:r>
            <a:r>
              <a:rPr dirty="0" sz="2400" spc="15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n	it	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y	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man	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bein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s 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except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where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such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orders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would conflict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with the </a:t>
            </a:r>
            <a:r>
              <a:rPr dirty="0" sz="2400" spc="-15">
                <a:solidFill>
                  <a:srgbClr val="00AF50"/>
                </a:solidFill>
                <a:latin typeface="Calibri"/>
                <a:cs typeface="Calibri"/>
              </a:rPr>
              <a:t>First</a:t>
            </a:r>
            <a:r>
              <a:rPr dirty="0" sz="2400" spc="-5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45">
                <a:solidFill>
                  <a:srgbClr val="00AF50"/>
                </a:solidFill>
                <a:latin typeface="Calibri"/>
                <a:cs typeface="Calibri"/>
              </a:rPr>
              <a:t>Law.</a:t>
            </a:r>
            <a:endParaRPr sz="2400">
              <a:latin typeface="Calibri"/>
              <a:cs typeface="Calibri"/>
            </a:endParaRPr>
          </a:p>
          <a:p>
            <a:pPr marL="652780" marR="7620" indent="-229235">
              <a:lnSpc>
                <a:spcPct val="100000"/>
              </a:lnSpc>
              <a:spcBef>
                <a:spcPts val="1440"/>
              </a:spcBef>
              <a:tabLst>
                <a:tab pos="970915" algn="l"/>
                <a:tab pos="1795780" algn="l"/>
                <a:tab pos="2556510" algn="l"/>
                <a:tab pos="3600450" algn="l"/>
                <a:tab pos="4030345" algn="l"/>
                <a:tab pos="4707255" algn="l"/>
                <a:tab pos="6005830" algn="l"/>
                <a:tab pos="6411595" algn="l"/>
                <a:tab pos="7083425" algn="l"/>
                <a:tab pos="7488555" algn="l"/>
              </a:tabLst>
            </a:pPr>
            <a:r>
              <a:rPr dirty="0" sz="2400" spc="-5">
                <a:solidFill>
                  <a:srgbClr val="9CBDBC"/>
                </a:solidFill>
                <a:latin typeface="Calibri"/>
                <a:cs typeface="Calibri"/>
              </a:rPr>
              <a:t>3.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	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ob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t	m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dirty="0" sz="2400" spc="-3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t	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2400" spc="-3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ect	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ts	</a:t>
            </a:r>
            <a:r>
              <a:rPr dirty="0" sz="2400" spc="-2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wn	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xi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z="2400" spc="-25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dirty="0" sz="2400" spc="5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e	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as	l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o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n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g	as	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such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protection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does not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conflict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00AF50"/>
                </a:solidFill>
                <a:latin typeface="Calibri"/>
                <a:cs typeface="Calibri"/>
              </a:rPr>
              <a:t>First </a:t>
            </a:r>
            <a:r>
              <a:rPr dirty="0" sz="2400" spc="-5">
                <a:solidFill>
                  <a:srgbClr val="00AF50"/>
                </a:solidFill>
                <a:latin typeface="Calibri"/>
                <a:cs typeface="Calibri"/>
              </a:rPr>
              <a:t>or </a:t>
            </a:r>
            <a:r>
              <a:rPr dirty="0" sz="2400" spc="-10">
                <a:solidFill>
                  <a:srgbClr val="00AF50"/>
                </a:solidFill>
                <a:latin typeface="Calibri"/>
                <a:cs typeface="Calibri"/>
              </a:rPr>
              <a:t>Second</a:t>
            </a:r>
            <a:r>
              <a:rPr dirty="0" sz="2400" spc="-4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400" spc="-45">
                <a:solidFill>
                  <a:srgbClr val="00AF50"/>
                </a:solidFill>
                <a:latin typeface="Calibri"/>
                <a:cs typeface="Calibri"/>
              </a:rPr>
              <a:t>Law</a:t>
            </a:r>
            <a:r>
              <a:rPr dirty="0" sz="2400" spc="-45">
                <a:solidFill>
                  <a:srgbClr val="2E2B1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47242"/>
            <a:ext cx="36099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14" b="1">
                <a:latin typeface="Cambria"/>
                <a:cs typeface="Cambria"/>
              </a:rPr>
              <a:t>ROBOT</a:t>
            </a:r>
            <a:r>
              <a:rPr dirty="0" sz="3600" spc="-265" b="1">
                <a:latin typeface="Cambria"/>
                <a:cs typeface="Cambria"/>
              </a:rPr>
              <a:t> </a:t>
            </a:r>
            <a:r>
              <a:rPr dirty="0" sz="3600" spc="-150" b="1">
                <a:latin typeface="Cambria"/>
                <a:cs typeface="Cambria"/>
              </a:rPr>
              <a:t>ANATOMY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9200" y="1371663"/>
            <a:ext cx="6065774" cy="428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600"/>
            <a:ext cx="549719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95" b="1">
                <a:solidFill>
                  <a:srgbClr val="3B3729"/>
                </a:solidFill>
                <a:latin typeface="Cambria"/>
                <a:cs typeface="Cambria"/>
              </a:rPr>
              <a:t>Types </a:t>
            </a:r>
            <a:r>
              <a:rPr dirty="0" sz="4100" spc="-65" b="1">
                <a:solidFill>
                  <a:srgbClr val="3B3729"/>
                </a:solidFill>
                <a:latin typeface="Cambria"/>
                <a:cs typeface="Cambria"/>
              </a:rPr>
              <a:t>and</a:t>
            </a:r>
            <a:r>
              <a:rPr dirty="0" sz="4100" spc="-385" b="1">
                <a:solidFill>
                  <a:srgbClr val="3B3729"/>
                </a:solidFill>
                <a:latin typeface="Cambria"/>
                <a:cs typeface="Cambria"/>
              </a:rPr>
              <a:t> </a:t>
            </a:r>
            <a:r>
              <a:rPr dirty="0" sz="4100" spc="-95" b="1">
                <a:solidFill>
                  <a:srgbClr val="3B3729"/>
                </a:solidFill>
                <a:latin typeface="Cambria"/>
                <a:cs typeface="Cambria"/>
              </a:rPr>
              <a:t>Classification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6568" y="4989321"/>
            <a:ext cx="8455660" cy="1452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1300" marR="156210" indent="-2286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Basically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manipulator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has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parts viz.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body-and-arm assembly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three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degrees-of-freedom;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and a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wrist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assembly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three</a:t>
            </a:r>
            <a:r>
              <a:rPr dirty="0" sz="18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degrees-of-freedom.</a:t>
            </a:r>
            <a:endParaRPr sz="1800">
              <a:latin typeface="Calibri"/>
              <a:cs typeface="Calibri"/>
            </a:endParaRPr>
          </a:p>
          <a:p>
            <a:pPr algn="just" marL="241300" marR="5080" indent="-228600">
              <a:lnSpc>
                <a:spcPct val="100000"/>
              </a:lnSpc>
              <a:spcBef>
                <a:spcPts val="434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body-and-arm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configurations,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combinations of joint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possible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three-degree-of-freedom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manipulator.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Five common body-and-arm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configurations  are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outlined in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figure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71600" y="685800"/>
            <a:ext cx="6315075" cy="427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8033"/>
            <a:ext cx="5020945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915" algn="l"/>
              </a:tabLst>
            </a:pPr>
            <a:r>
              <a:rPr dirty="0" sz="4100" spc="-50" b="1">
                <a:latin typeface="Cambria"/>
                <a:cs typeface="Cambria"/>
              </a:rPr>
              <a:t>a.	</a:t>
            </a:r>
            <a:r>
              <a:rPr dirty="0" sz="4100" spc="-95" b="1">
                <a:latin typeface="Cambria"/>
                <a:cs typeface="Cambria"/>
              </a:rPr>
              <a:t>Polar</a:t>
            </a:r>
            <a:r>
              <a:rPr dirty="0" sz="4100" spc="-290" b="1">
                <a:latin typeface="Cambria"/>
                <a:cs typeface="Cambria"/>
              </a:rPr>
              <a:t> </a:t>
            </a:r>
            <a:r>
              <a:rPr dirty="0" sz="4100" spc="-100" b="1">
                <a:latin typeface="Cambria"/>
                <a:cs typeface="Cambria"/>
              </a:rPr>
              <a:t>configuration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4452975"/>
            <a:ext cx="7661909" cy="106172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a. </a:t>
            </a:r>
            <a:r>
              <a:rPr dirty="0" sz="2000" spc="-10" b="1">
                <a:solidFill>
                  <a:srgbClr val="2E2B1F"/>
                </a:solidFill>
                <a:latin typeface="Calibri"/>
                <a:cs typeface="Calibri"/>
              </a:rPr>
              <a:t>Polar configuration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consists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sliding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arm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L-joint, actuated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relative 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body,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which 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rotates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around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both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vertical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axis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(T-joint),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horizontal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axis</a:t>
            </a:r>
            <a:r>
              <a:rPr dirty="0" sz="20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(R-joint).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19400" y="990472"/>
            <a:ext cx="3224276" cy="3224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01549"/>
            <a:ext cx="638365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15010" algn="l"/>
              </a:tabLst>
            </a:pPr>
            <a:r>
              <a:rPr dirty="0" sz="4100" spc="-70" b="1">
                <a:latin typeface="Cambria"/>
                <a:cs typeface="Cambria"/>
              </a:rPr>
              <a:t>b.	</a:t>
            </a:r>
            <a:r>
              <a:rPr dirty="0" sz="4100" spc="-100" b="1">
                <a:latin typeface="Cambria"/>
                <a:cs typeface="Cambria"/>
              </a:rPr>
              <a:t>Cylindrical</a:t>
            </a:r>
            <a:r>
              <a:rPr dirty="0" sz="4100" spc="-295" b="1">
                <a:latin typeface="Cambria"/>
                <a:cs typeface="Cambria"/>
              </a:rPr>
              <a:t> </a:t>
            </a:r>
            <a:r>
              <a:rPr dirty="0" sz="4100" spc="-100" b="1">
                <a:latin typeface="Cambria"/>
                <a:cs typeface="Cambria"/>
              </a:rPr>
              <a:t>configuration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3757396"/>
            <a:ext cx="7755255" cy="22821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  <a:tab pos="617855" algn="l"/>
              </a:tabLst>
            </a:pPr>
            <a:r>
              <a:rPr dirty="0" sz="2000" b="1">
                <a:solidFill>
                  <a:srgbClr val="2E2B1F"/>
                </a:solidFill>
                <a:latin typeface="Calibri"/>
                <a:cs typeface="Calibri"/>
              </a:rPr>
              <a:t>b.	</a:t>
            </a: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Cylindrical</a:t>
            </a:r>
            <a:r>
              <a:rPr dirty="0" sz="2000" spc="-3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consists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vertical column.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arm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assembly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up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down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relative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vertical column. The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arm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out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relative  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axis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column. Common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configuration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T-joint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rotate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column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about its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axis.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L-joint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move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arm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assembly vertically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along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column, while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O-joint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achieve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radial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arm.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71800" y="914400"/>
            <a:ext cx="2290826" cy="2886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8033"/>
            <a:ext cx="6997065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0565" algn="l"/>
              </a:tabLst>
            </a:pPr>
            <a:r>
              <a:rPr dirty="0" sz="4100" spc="-50" b="1">
                <a:latin typeface="Cambria"/>
                <a:cs typeface="Cambria"/>
              </a:rPr>
              <a:t>C.	</a:t>
            </a:r>
            <a:r>
              <a:rPr dirty="0" sz="4100" spc="-90" b="1">
                <a:latin typeface="Cambria"/>
                <a:cs typeface="Cambria"/>
              </a:rPr>
              <a:t>Cartesian </a:t>
            </a:r>
            <a:r>
              <a:rPr dirty="0" sz="4100" spc="-105" b="1">
                <a:latin typeface="Cambria"/>
                <a:cs typeface="Cambria"/>
              </a:rPr>
              <a:t>co-ordinate</a:t>
            </a:r>
            <a:r>
              <a:rPr dirty="0" sz="4100" spc="-430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robot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4452975"/>
            <a:ext cx="7497445" cy="106172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  <a:tab pos="587375" algn="l"/>
              </a:tabLst>
            </a:pPr>
            <a:r>
              <a:rPr dirty="0" sz="2000" b="1">
                <a:solidFill>
                  <a:srgbClr val="2E2B1F"/>
                </a:solidFill>
                <a:latin typeface="Calibri"/>
                <a:cs typeface="Calibri"/>
              </a:rPr>
              <a:t>c.	</a:t>
            </a:r>
            <a:r>
              <a:rPr dirty="0" sz="2000" spc="-10" b="1">
                <a:solidFill>
                  <a:srgbClr val="2E2B1F"/>
                </a:solidFill>
                <a:latin typeface="Calibri"/>
                <a:cs typeface="Calibri"/>
              </a:rPr>
              <a:t>Cartesian co-ordinate</a:t>
            </a:r>
            <a:r>
              <a:rPr dirty="0" sz="2000" spc="-2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also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known as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rectilinear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x-y-z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consists of three  sliding joints,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which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orthogonal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O-joints.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84526" y="914400"/>
            <a:ext cx="2771775" cy="3395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92354"/>
            <a:ext cx="552323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66140" algn="l"/>
              </a:tabLst>
            </a:pPr>
            <a:r>
              <a:rPr dirty="0" spc="-105" b="1">
                <a:latin typeface="Cambria"/>
                <a:cs typeface="Cambria"/>
              </a:rPr>
              <a:t>D.	</a:t>
            </a:r>
            <a:r>
              <a:rPr dirty="0" spc="-100" b="1">
                <a:latin typeface="Cambria"/>
                <a:cs typeface="Cambria"/>
              </a:rPr>
              <a:t>Jointed-arm</a:t>
            </a:r>
            <a:r>
              <a:rPr dirty="0" spc="-245" b="1">
                <a:latin typeface="Cambria"/>
                <a:cs typeface="Cambria"/>
              </a:rPr>
              <a:t> </a:t>
            </a:r>
            <a:r>
              <a:rPr dirty="0" spc="-100" b="1">
                <a:latin typeface="Cambria"/>
                <a:cs typeface="Cambria"/>
              </a:rPr>
              <a:t>robot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4452975"/>
            <a:ext cx="7885430" cy="167195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  <a:tab pos="617855" algn="l"/>
              </a:tabLst>
            </a:pPr>
            <a:r>
              <a:rPr dirty="0" sz="2000" b="1">
                <a:solidFill>
                  <a:srgbClr val="2E2B1F"/>
                </a:solidFill>
                <a:latin typeface="Calibri"/>
                <a:cs typeface="Calibri"/>
              </a:rPr>
              <a:t>d.	</a:t>
            </a:r>
            <a:r>
              <a:rPr dirty="0" sz="2000" spc="-10" b="1">
                <a:solidFill>
                  <a:srgbClr val="2E2B1F"/>
                </a:solidFill>
                <a:latin typeface="Calibri"/>
                <a:cs typeface="Calibri"/>
              </a:rPr>
              <a:t>Jointed-arm</a:t>
            </a:r>
            <a:r>
              <a:rPr dirty="0" sz="2000" spc="-2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similar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configuration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human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arm.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consists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vertical  column that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swivels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about the base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T-joint. Shoulder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(R-joint)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located 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top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column. The output link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elbow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(another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R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90800" y="1447672"/>
            <a:ext cx="3186176" cy="2652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92354"/>
            <a:ext cx="255587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8355" algn="l"/>
              </a:tabLst>
            </a:pPr>
            <a:r>
              <a:rPr dirty="0" spc="-105" b="1">
                <a:latin typeface="Cambria"/>
                <a:cs typeface="Cambria"/>
              </a:rPr>
              <a:t>E</a:t>
            </a:r>
            <a:r>
              <a:rPr dirty="0" spc="-5" b="1">
                <a:latin typeface="Cambria"/>
                <a:cs typeface="Cambria"/>
              </a:rPr>
              <a:t>.</a:t>
            </a:r>
            <a:r>
              <a:rPr dirty="0" b="1">
                <a:latin typeface="Cambria"/>
                <a:cs typeface="Cambria"/>
              </a:rPr>
              <a:t>	</a:t>
            </a:r>
            <a:r>
              <a:rPr dirty="0" spc="-100" b="1">
                <a:latin typeface="Cambria"/>
                <a:cs typeface="Cambria"/>
              </a:rPr>
              <a:t>S</a:t>
            </a:r>
            <a:r>
              <a:rPr dirty="0" spc="-95" b="1">
                <a:latin typeface="Cambria"/>
                <a:cs typeface="Cambria"/>
              </a:rPr>
              <a:t>C</a:t>
            </a:r>
            <a:r>
              <a:rPr dirty="0" spc="-100" b="1">
                <a:latin typeface="Cambria"/>
                <a:cs typeface="Cambria"/>
              </a:rPr>
              <a:t>A</a:t>
            </a:r>
            <a:r>
              <a:rPr dirty="0" spc="-105" b="1">
                <a:latin typeface="Cambria"/>
                <a:cs typeface="Cambria"/>
              </a:rPr>
              <a:t>R</a:t>
            </a:r>
            <a:r>
              <a:rPr dirty="0" spc="-5" b="1">
                <a:latin typeface="Cambria"/>
                <a:cs typeface="Cambria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4452975"/>
            <a:ext cx="7726680" cy="167195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  <a:tab pos="605155" algn="l"/>
              </a:tabLst>
            </a:pP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E.	</a:t>
            </a:r>
            <a:r>
              <a:rPr dirty="0" sz="2000" b="1">
                <a:solidFill>
                  <a:srgbClr val="2E2B1F"/>
                </a:solidFill>
                <a:latin typeface="Calibri"/>
                <a:cs typeface="Calibri"/>
              </a:rPr>
              <a:t>SCARA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full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form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‘Selective Compliance Assembly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Arm'. It 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similar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construction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jointer-arm robot,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except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shoulder 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elbow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rotational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axes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vertical.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means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arm 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very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rigid in the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vertical direction, but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compliant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horizontal</a:t>
            </a:r>
            <a:r>
              <a:rPr dirty="0" sz="20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direction.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90800" y="1523872"/>
            <a:ext cx="3617976" cy="2709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5880"/>
            <a:ext cx="5577205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90" b="1">
                <a:latin typeface="Cambria"/>
                <a:cs typeface="Cambria"/>
              </a:rPr>
              <a:t>WRIST</a:t>
            </a:r>
            <a:r>
              <a:rPr dirty="0" sz="4100" spc="-254" b="1">
                <a:latin typeface="Cambria"/>
                <a:cs typeface="Cambria"/>
              </a:rPr>
              <a:t> </a:t>
            </a:r>
            <a:r>
              <a:rPr dirty="0" sz="4100" spc="-125" b="1">
                <a:latin typeface="Cambria"/>
                <a:cs typeface="Cambria"/>
              </a:rPr>
              <a:t>CONFIGURATION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039" y="3446145"/>
            <a:ext cx="8639810" cy="3135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wrist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assemblies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consist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either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three degrees-of-freedom.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typical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three-degree-of-freedom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wrist joint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depicted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Figure 7.5.4. The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roll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accomplished by use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T-joint.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pitch joint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achieved by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recourse to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R-joint.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the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yaw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right-and-left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motion, 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gained by deploying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second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R-joint.</a:t>
            </a:r>
            <a:endParaRPr sz="2000">
              <a:latin typeface="Calibri"/>
              <a:cs typeface="Calibri"/>
            </a:endParaRPr>
          </a:p>
          <a:p>
            <a:pPr marL="241300" marR="316230" indent="-228600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SCARA body-and-arm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configuration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typically does not use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separate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wrist 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assembly.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usual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operative environment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insertion-type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assembly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operations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where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wrist joints are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unnecessary.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other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four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body-and-arm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configurations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more-or-less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follow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wrist-joint configuration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by deploying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various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combinations of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rotary joints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viz.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 R and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0">
                <a:solidFill>
                  <a:srgbClr val="2E2B1F"/>
                </a:solidFill>
                <a:latin typeface="Calibri"/>
                <a:cs typeface="Calibri"/>
              </a:rPr>
              <a:t>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0125" y="762000"/>
            <a:ext cx="4181475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86400" y="1066800"/>
            <a:ext cx="3019425" cy="21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7840" y="39700"/>
            <a:ext cx="3935729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80" b="1">
                <a:latin typeface="Cambria"/>
                <a:cs typeface="Cambria"/>
              </a:rPr>
              <a:t>TYPES </a:t>
            </a:r>
            <a:r>
              <a:rPr dirty="0" sz="4100" spc="-45" b="1">
                <a:latin typeface="Cambria"/>
                <a:cs typeface="Cambria"/>
              </a:rPr>
              <a:t>OF</a:t>
            </a:r>
            <a:r>
              <a:rPr dirty="0" sz="4100" spc="-459" b="1">
                <a:latin typeface="Cambria"/>
                <a:cs typeface="Cambria"/>
              </a:rPr>
              <a:t> </a:t>
            </a:r>
            <a:r>
              <a:rPr dirty="0" sz="4100" spc="-85" b="1">
                <a:latin typeface="Cambria"/>
                <a:cs typeface="Cambria"/>
              </a:rPr>
              <a:t>JOINTS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838200"/>
            <a:ext cx="7239000" cy="5607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0"/>
            <a:ext cx="3935095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80" b="1">
                <a:latin typeface="Cambria"/>
                <a:cs typeface="Cambria"/>
              </a:rPr>
              <a:t>TYPES </a:t>
            </a:r>
            <a:r>
              <a:rPr dirty="0" sz="4100" spc="-45" b="1">
                <a:latin typeface="Cambria"/>
                <a:cs typeface="Cambria"/>
              </a:rPr>
              <a:t>OF</a:t>
            </a:r>
            <a:r>
              <a:rPr dirty="0" sz="4100" spc="-440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JOINTS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668782"/>
            <a:ext cx="8531225" cy="3696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5"/>
              </a:spcBef>
              <a:buAutoNum type="alphaLcParenR"/>
              <a:tabLst>
                <a:tab pos="195580" algn="l"/>
              </a:tabLst>
            </a:pP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Linear joint (type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L</a:t>
            </a:r>
            <a:r>
              <a:rPr dirty="0" sz="1400" spc="-5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joint)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340"/>
              </a:lnSpc>
              <a:spcBef>
                <a:spcPts val="325"/>
              </a:spcBef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relative movement between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 input link and the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output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link is a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translational sliding motion,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axes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 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two links being</a:t>
            </a:r>
            <a:r>
              <a:rPr dirty="0" sz="14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parallel.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AutoNum type="alphaLcParenR" startAt="2"/>
              <a:tabLst>
                <a:tab pos="203200" algn="l"/>
              </a:tabLst>
            </a:pP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Orthogonal joint (type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U</a:t>
            </a:r>
            <a:r>
              <a:rPr dirty="0" sz="1400" spc="-5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joint)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This</a:t>
            </a:r>
            <a:r>
              <a:rPr dirty="0" sz="14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also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translational</a:t>
            </a:r>
            <a:r>
              <a:rPr dirty="0" sz="14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sliding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motion,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but</a:t>
            </a:r>
            <a:r>
              <a:rPr dirty="0" sz="14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4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input</a:t>
            </a:r>
            <a:r>
              <a:rPr dirty="0" sz="14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14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output</a:t>
            </a:r>
            <a:r>
              <a:rPr dirty="0" sz="14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links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are</a:t>
            </a:r>
            <a:r>
              <a:rPr dirty="0" sz="14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perpendicular</a:t>
            </a:r>
            <a:r>
              <a:rPr dirty="0" sz="1400" spc="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to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each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other</a:t>
            </a:r>
            <a:r>
              <a:rPr dirty="0" sz="14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during</a:t>
            </a:r>
            <a:r>
              <a:rPr dirty="0" sz="14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move.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81610" indent="-169545">
              <a:lnSpc>
                <a:spcPct val="100000"/>
              </a:lnSpc>
              <a:buAutoNum type="alphaLcParenR" startAt="3"/>
              <a:tabLst>
                <a:tab pos="182245" algn="l"/>
              </a:tabLst>
            </a:pP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Rotational joint (type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R</a:t>
            </a:r>
            <a:r>
              <a:rPr dirty="0" sz="1400" spc="-5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joint)</a:t>
            </a:r>
            <a:endParaRPr sz="1400">
              <a:latin typeface="Calibri"/>
              <a:cs typeface="Calibri"/>
            </a:endParaRPr>
          </a:p>
          <a:p>
            <a:pPr marL="12700" marR="6985">
              <a:lnSpc>
                <a:spcPts val="1340"/>
              </a:lnSpc>
              <a:spcBef>
                <a:spcPts val="330"/>
              </a:spcBef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provides rotational relative motion,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the axis of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rotation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perpendicular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axes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 the input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and  output</a:t>
            </a:r>
            <a:r>
              <a:rPr dirty="0" sz="14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links.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AutoNum type="alphaLcParenR" startAt="4"/>
              <a:tabLst>
                <a:tab pos="203200" algn="l"/>
              </a:tabLst>
            </a:pPr>
            <a:r>
              <a:rPr dirty="0" sz="1400" spc="-10" b="1">
                <a:solidFill>
                  <a:srgbClr val="2E2B1F"/>
                </a:solidFill>
                <a:latin typeface="Calibri"/>
                <a:cs typeface="Calibri"/>
              </a:rPr>
              <a:t>Twisting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joint (type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T</a:t>
            </a:r>
            <a:r>
              <a:rPr dirty="0" sz="1400" spc="-6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joint)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This joint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also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involves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rotary motion, but the axis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rotation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parallel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axes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two</a:t>
            </a:r>
            <a:r>
              <a:rPr dirty="0" sz="1400" spc="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links.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236220" indent="-224154">
              <a:lnSpc>
                <a:spcPct val="100000"/>
              </a:lnSpc>
              <a:buAutoNum type="alphaLcParenR" startAt="5"/>
              <a:tabLst>
                <a:tab pos="236854" algn="l"/>
              </a:tabLst>
            </a:pP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Revolving joint (type V-joint,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V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from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10" b="1">
                <a:solidFill>
                  <a:srgbClr val="2E2B1F"/>
                </a:solidFill>
                <a:latin typeface="Calibri"/>
                <a:cs typeface="Calibri"/>
              </a:rPr>
              <a:t>“v”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in</a:t>
            </a:r>
            <a:r>
              <a:rPr dirty="0" sz="1400" spc="-11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revolving)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In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this</a:t>
            </a:r>
            <a:r>
              <a:rPr dirty="0" sz="1400" spc="1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type,</a:t>
            </a:r>
            <a:r>
              <a:rPr dirty="0" sz="14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axis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input</a:t>
            </a:r>
            <a:r>
              <a:rPr dirty="0" sz="14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link</a:t>
            </a:r>
            <a:r>
              <a:rPr dirty="0" sz="14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r>
              <a:rPr dirty="0" sz="14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parallel</a:t>
            </a:r>
            <a:r>
              <a:rPr dirty="0" sz="14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to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4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axis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rotation</a:t>
            </a:r>
            <a:r>
              <a:rPr dirty="0" sz="1400" spc="1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4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4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joint.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However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axis</a:t>
            </a:r>
            <a:r>
              <a:rPr dirty="0" sz="1400" spc="1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4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400" spc="1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output</a:t>
            </a:r>
            <a:r>
              <a:rPr dirty="0" sz="14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link</a:t>
            </a:r>
            <a:r>
              <a:rPr dirty="0" sz="14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10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perpendicular to the axis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4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rotation.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4253"/>
            <a:ext cx="5284470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100" b="1">
                <a:solidFill>
                  <a:srgbClr val="FF0000"/>
                </a:solidFill>
                <a:latin typeface="Cambria"/>
                <a:cs typeface="Cambria"/>
              </a:rPr>
              <a:t>WORKING </a:t>
            </a:r>
            <a:r>
              <a:rPr dirty="0" sz="4100" spc="-45" b="1">
                <a:solidFill>
                  <a:srgbClr val="FF0000"/>
                </a:solidFill>
                <a:latin typeface="Cambria"/>
                <a:cs typeface="Cambria"/>
              </a:rPr>
              <a:t>OF </a:t>
            </a:r>
            <a:r>
              <a:rPr dirty="0" sz="4100" b="1">
                <a:solidFill>
                  <a:srgbClr val="FF0000"/>
                </a:solidFill>
                <a:latin typeface="Cambria"/>
                <a:cs typeface="Cambria"/>
              </a:rPr>
              <a:t>A</a:t>
            </a:r>
            <a:r>
              <a:rPr dirty="0" sz="4100" spc="-585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4100" spc="-114" b="1">
                <a:solidFill>
                  <a:srgbClr val="FF0000"/>
                </a:solidFill>
                <a:latin typeface="Cambria"/>
                <a:cs typeface="Cambria"/>
              </a:rPr>
              <a:t>ROBOT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6737" y="1819275"/>
            <a:ext cx="8010525" cy="3514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0454"/>
            <a:ext cx="567626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30" b="1">
                <a:solidFill>
                  <a:srgbClr val="FF0000"/>
                </a:solidFill>
                <a:latin typeface="Cambria"/>
                <a:cs typeface="Cambria"/>
              </a:rPr>
              <a:t>ROBOT</a:t>
            </a:r>
            <a:r>
              <a:rPr dirty="0" spc="-235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pc="-110" b="1">
                <a:solidFill>
                  <a:srgbClr val="FF0000"/>
                </a:solidFill>
                <a:latin typeface="Cambria"/>
                <a:cs typeface="Cambria"/>
              </a:rPr>
              <a:t>COMPONENTS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7525" y="1143000"/>
            <a:ext cx="8016875" cy="5457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709659"/>
            <a:ext cx="71501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M</a:t>
            </a: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E</a:t>
            </a:r>
            <a:r>
              <a:rPr dirty="0" sz="1200" spc="-5">
                <a:solidFill>
                  <a:srgbClr val="DFDCB7"/>
                </a:solidFill>
                <a:latin typeface="Calibri"/>
                <a:cs typeface="Calibri"/>
              </a:rPr>
              <a:t>C</a:t>
            </a: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H</a:t>
            </a:r>
            <a:r>
              <a:rPr dirty="0" sz="1200" spc="5">
                <a:solidFill>
                  <a:srgbClr val="DFDCB7"/>
                </a:solidFill>
                <a:latin typeface="Calibri"/>
                <a:cs typeface="Calibri"/>
              </a:rPr>
              <a:t>-</a:t>
            </a: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KI</a:t>
            </a:r>
            <a:r>
              <a:rPr dirty="0" sz="1200" spc="-45">
                <a:solidFill>
                  <a:srgbClr val="DFDCB7"/>
                </a:solidFill>
                <a:latin typeface="Calibri"/>
                <a:cs typeface="Calibri"/>
              </a:rPr>
              <a:t>O</a:t>
            </a: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3400" y="215900"/>
            <a:ext cx="6019800" cy="8699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709659"/>
            <a:ext cx="71501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M</a:t>
            </a: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E</a:t>
            </a:r>
            <a:r>
              <a:rPr dirty="0" sz="1200" spc="-5">
                <a:solidFill>
                  <a:srgbClr val="DFDCB7"/>
                </a:solidFill>
                <a:latin typeface="Calibri"/>
                <a:cs typeface="Calibri"/>
              </a:rPr>
              <a:t>C</a:t>
            </a: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H</a:t>
            </a:r>
            <a:r>
              <a:rPr dirty="0" sz="1200" spc="5">
                <a:solidFill>
                  <a:srgbClr val="DFDCB7"/>
                </a:solidFill>
                <a:latin typeface="Calibri"/>
                <a:cs typeface="Calibri"/>
              </a:rPr>
              <a:t>-</a:t>
            </a: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KI</a:t>
            </a:r>
            <a:r>
              <a:rPr dirty="0" sz="1200" spc="-45">
                <a:solidFill>
                  <a:srgbClr val="DFDCB7"/>
                </a:solidFill>
                <a:latin typeface="Calibri"/>
                <a:cs typeface="Calibri"/>
              </a:rPr>
              <a:t>O</a:t>
            </a: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3425" y="103187"/>
            <a:ext cx="5819775" cy="8831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2000" y="990600"/>
            <a:ext cx="6019800" cy="762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3425" y="1619250"/>
            <a:ext cx="5819775" cy="5772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54062" y="1600200"/>
            <a:ext cx="5799201" cy="632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92353"/>
            <a:ext cx="5372100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65" b="1">
                <a:latin typeface="Cambria"/>
                <a:cs typeface="Cambria"/>
              </a:rPr>
              <a:t>THE </a:t>
            </a:r>
            <a:r>
              <a:rPr dirty="0" sz="4100" spc="-75" b="1">
                <a:latin typeface="Cambria"/>
                <a:cs typeface="Cambria"/>
              </a:rPr>
              <a:t>NEEDS </a:t>
            </a:r>
            <a:r>
              <a:rPr dirty="0" sz="4100" spc="-45" b="1">
                <a:latin typeface="Cambria"/>
                <a:cs typeface="Cambria"/>
              </a:rPr>
              <a:t>OF</a:t>
            </a:r>
            <a:r>
              <a:rPr dirty="0" sz="4100" spc="-610" b="1">
                <a:latin typeface="Cambria"/>
                <a:cs typeface="Cambria"/>
              </a:rPr>
              <a:t> </a:t>
            </a:r>
            <a:r>
              <a:rPr dirty="0" sz="4100" spc="-120" b="1">
                <a:latin typeface="Cambria"/>
                <a:cs typeface="Cambria"/>
              </a:rPr>
              <a:t>ROBOTS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555698"/>
            <a:ext cx="6988809" cy="292290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345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SPEED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(Greater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speed)</a:t>
            </a:r>
            <a:endParaRPr sz="2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HAZARDOUS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ENVIRONMENT</a:t>
            </a:r>
            <a:endParaRPr sz="2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REPETITIVE </a:t>
            </a:r>
            <a:r>
              <a:rPr dirty="0" sz="2000" spc="-40">
                <a:solidFill>
                  <a:srgbClr val="2E2B1F"/>
                </a:solidFill>
                <a:latin typeface="Calibri"/>
                <a:cs typeface="Calibri"/>
              </a:rPr>
              <a:t>TASK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(Continue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movement)</a:t>
            </a:r>
            <a:endParaRPr sz="2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EFFICIENCY (no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waste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time,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materials,</a:t>
            </a:r>
            <a:r>
              <a:rPr dirty="0" sz="20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energy)</a:t>
            </a:r>
            <a:endParaRPr sz="2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44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ACCURACY</a:t>
            </a:r>
            <a:r>
              <a:rPr dirty="0" sz="20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()</a:t>
            </a:r>
            <a:endParaRPr sz="2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ADAPTABILITY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475"/>
              </a:spcBef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(control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changes 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car welding areas,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ability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fast,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ability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hazardous environment,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ability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repeat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task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again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again)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9740" y="17780"/>
            <a:ext cx="6528434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120" b="1">
                <a:latin typeface="Cambria"/>
                <a:cs typeface="Cambria"/>
              </a:rPr>
              <a:t>CLASSIFICATION </a:t>
            </a:r>
            <a:r>
              <a:rPr dirty="0" sz="4100" spc="-45" b="1">
                <a:latin typeface="Cambria"/>
                <a:cs typeface="Cambria"/>
              </a:rPr>
              <a:t>OF</a:t>
            </a:r>
            <a:r>
              <a:rPr dirty="0" sz="4100" spc="-409" b="1">
                <a:latin typeface="Cambria"/>
                <a:cs typeface="Cambria"/>
              </a:rPr>
              <a:t> </a:t>
            </a:r>
            <a:r>
              <a:rPr dirty="0" sz="4100" spc="-120" b="1">
                <a:latin typeface="Cambria"/>
                <a:cs typeface="Cambria"/>
              </a:rPr>
              <a:t>ROBOTS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015644"/>
            <a:ext cx="3864610" cy="324485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Physical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Control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system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Movement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2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drive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Application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Degrees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2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freedom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Sensory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system</a:t>
            </a:r>
            <a:endParaRPr sz="22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Capabilities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168655"/>
            <a:ext cx="4157345" cy="23729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24790" indent="-212725">
              <a:lnSpc>
                <a:spcPct val="100000"/>
              </a:lnSpc>
              <a:spcBef>
                <a:spcPts val="95"/>
              </a:spcBef>
              <a:buSzPct val="95454"/>
              <a:buAutoNum type="arabicPeriod"/>
              <a:tabLst>
                <a:tab pos="22542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Physical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E2B1F"/>
              </a:buClr>
              <a:buFont typeface="Calibri"/>
              <a:buAutoNum type="arabicPeriod"/>
            </a:pPr>
            <a:endParaRPr sz="3200">
              <a:latin typeface="Times New Roman"/>
              <a:cs typeface="Times New Roman"/>
            </a:endParaRPr>
          </a:p>
          <a:p>
            <a:pPr lvl="1" marL="1202055" indent="-27559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20269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Polar</a:t>
            </a:r>
            <a:r>
              <a:rPr dirty="0" sz="2200" spc="-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200">
              <a:latin typeface="Calibri"/>
              <a:cs typeface="Calibri"/>
            </a:endParaRPr>
          </a:p>
          <a:p>
            <a:pPr lvl="1" marL="1202055" indent="-27559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120269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Cylindrical</a:t>
            </a:r>
            <a:r>
              <a:rPr dirty="0" sz="2200" spc="-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200">
              <a:latin typeface="Calibri"/>
              <a:cs typeface="Calibri"/>
            </a:endParaRPr>
          </a:p>
          <a:p>
            <a:pPr lvl="1" marL="1202055" indent="-27559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120269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Cartesian</a:t>
            </a:r>
            <a:r>
              <a:rPr dirty="0" sz="22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200">
              <a:latin typeface="Calibri"/>
              <a:cs typeface="Calibri"/>
            </a:endParaRPr>
          </a:p>
          <a:p>
            <a:pPr lvl="1" marL="1202055" indent="-27559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120269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Jointed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arm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Configuration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253326"/>
            <a:ext cx="5262880" cy="324548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87655" indent="-275590">
              <a:lnSpc>
                <a:spcPct val="100000"/>
              </a:lnSpc>
              <a:spcBef>
                <a:spcPts val="630"/>
              </a:spcBef>
              <a:buAutoNum type="arabicPeriod" startAt="2"/>
              <a:tabLst>
                <a:tab pos="28829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Control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  <a:p>
            <a:pPr marL="1841500" marR="1367155">
              <a:lnSpc>
                <a:spcPct val="120000"/>
              </a:lnSpc>
            </a:pP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Point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Point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Straight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line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Continuous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200">
              <a:latin typeface="Calibri"/>
              <a:cs typeface="Calibri"/>
            </a:endParaRPr>
          </a:p>
          <a:p>
            <a:pPr marL="287655" indent="-275590">
              <a:lnSpc>
                <a:spcPct val="100000"/>
              </a:lnSpc>
              <a:spcBef>
                <a:spcPts val="530"/>
              </a:spcBef>
              <a:buAutoNum type="arabicPeriod" startAt="3"/>
              <a:tabLst>
                <a:tab pos="28829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Movements</a:t>
            </a:r>
            <a:endParaRPr sz="2200">
              <a:latin typeface="Calibri"/>
              <a:cs typeface="Calibri"/>
            </a:endParaRPr>
          </a:p>
          <a:p>
            <a:pPr marL="1841500" marR="1923414">
              <a:lnSpc>
                <a:spcPct val="120000"/>
              </a:lnSpc>
            </a:pP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Fixed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Mobile</a:t>
            </a:r>
            <a:r>
              <a:rPr dirty="0" sz="22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2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  <a:spcBef>
                <a:spcPts val="530"/>
              </a:spcBef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Walking robot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legged</a:t>
            </a:r>
            <a:r>
              <a:rPr dirty="0" sz="22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329526"/>
            <a:ext cx="3719829" cy="324548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87655" indent="-275590">
              <a:lnSpc>
                <a:spcPct val="100000"/>
              </a:lnSpc>
              <a:spcBef>
                <a:spcPts val="630"/>
              </a:spcBef>
              <a:buAutoNum type="arabicPeriod" startAt="4"/>
              <a:tabLst>
                <a:tab pos="288290" algn="l"/>
              </a:tabLst>
            </a:pP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2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drive</a:t>
            </a:r>
            <a:endParaRPr sz="2200">
              <a:latin typeface="Calibri"/>
              <a:cs typeface="Calibri"/>
            </a:endParaRPr>
          </a:p>
          <a:p>
            <a:pPr marL="1841500" marR="5080">
              <a:lnSpc>
                <a:spcPct val="120000"/>
              </a:lnSpc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Pneumatic</a:t>
            </a:r>
            <a:r>
              <a:rPr dirty="0" sz="2200" spc="-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Drive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Hydraulic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drive</a:t>
            </a:r>
            <a:endParaRPr sz="22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  <a:spcBef>
                <a:spcPts val="530"/>
              </a:spcBef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Electric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drive</a:t>
            </a:r>
            <a:endParaRPr sz="2200">
              <a:latin typeface="Calibri"/>
              <a:cs typeface="Calibri"/>
            </a:endParaRPr>
          </a:p>
          <a:p>
            <a:pPr marL="225425" indent="-213360">
              <a:lnSpc>
                <a:spcPct val="100000"/>
              </a:lnSpc>
              <a:spcBef>
                <a:spcPts val="530"/>
              </a:spcBef>
              <a:buAutoNum type="arabicPeriod" startAt="5"/>
              <a:tabLst>
                <a:tab pos="22606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Application</a:t>
            </a:r>
            <a:endParaRPr sz="2200">
              <a:latin typeface="Calibri"/>
              <a:cs typeface="Calibri"/>
            </a:endParaRPr>
          </a:p>
          <a:p>
            <a:pPr marL="1841500" marR="195580">
              <a:lnSpc>
                <a:spcPct val="120000"/>
              </a:lnSpc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Manu</a:t>
            </a:r>
            <a:r>
              <a:rPr dirty="0" sz="2200" spc="-55">
                <a:solidFill>
                  <a:srgbClr val="2E2B1F"/>
                </a:solidFill>
                <a:latin typeface="Calibri"/>
                <a:cs typeface="Calibri"/>
              </a:rPr>
              <a:t>f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acturing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Handling  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Testing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1140" y="101078"/>
            <a:ext cx="2903855" cy="763270"/>
          </a:xfrm>
          <a:prstGeom prst="rect"/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6.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Degrees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2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Freedom</a:t>
            </a:r>
            <a:endParaRPr sz="22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  <a:spcBef>
                <a:spcPts val="265"/>
              </a:spcBef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1, 2, 3</a:t>
            </a:r>
            <a:r>
              <a:rPr dirty="0" sz="22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six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838930"/>
            <a:ext cx="5513705" cy="3783329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287655" indent="-275590">
              <a:lnSpc>
                <a:spcPct val="100000"/>
              </a:lnSpc>
              <a:spcBef>
                <a:spcPts val="365"/>
              </a:spcBef>
              <a:buAutoNum type="arabicPeriod" startAt="7"/>
              <a:tabLst>
                <a:tab pos="288290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Sensory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system</a:t>
            </a:r>
            <a:endParaRPr sz="22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5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Simple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blind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Vision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5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Intelligent</a:t>
            </a:r>
            <a:endParaRPr sz="2000">
              <a:latin typeface="Calibri"/>
              <a:cs typeface="Calibri"/>
            </a:endParaRPr>
          </a:p>
          <a:p>
            <a:pPr marL="287655" indent="-275590">
              <a:lnSpc>
                <a:spcPct val="100000"/>
              </a:lnSpc>
              <a:spcBef>
                <a:spcPts val="254"/>
              </a:spcBef>
              <a:buAutoNum type="arabicPeriod" startAt="7"/>
              <a:tabLst>
                <a:tab pos="288290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Capabilities of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Robot</a:t>
            </a:r>
            <a:r>
              <a:rPr dirty="0" sz="22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50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External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control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communication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System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parameters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Program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control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Control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end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effector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Program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debug and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simulation</a:t>
            </a:r>
            <a:endParaRPr sz="2000">
              <a:latin typeface="Calibri"/>
              <a:cs typeface="Calibri"/>
            </a:endParaRPr>
          </a:p>
          <a:p>
            <a:pPr lvl="1" marL="652780" indent="-228600">
              <a:lnSpc>
                <a:spcPct val="100000"/>
              </a:lnSpc>
              <a:spcBef>
                <a:spcPts val="244"/>
              </a:spcBef>
              <a:buClr>
                <a:srgbClr val="9CBDBC"/>
              </a:buClr>
              <a:buFont typeface="Wingdings"/>
              <a:buChar char=""/>
              <a:tabLst>
                <a:tab pos="65278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Ability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move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between points in various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ways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5763895" cy="1276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100" spc="-85"/>
              <a:t>Service Industry </a:t>
            </a:r>
            <a:r>
              <a:rPr dirty="0" sz="4100" spc="-65"/>
              <a:t>And</a:t>
            </a:r>
            <a:r>
              <a:rPr dirty="0" sz="4100" spc="-605"/>
              <a:t> </a:t>
            </a:r>
            <a:r>
              <a:rPr dirty="0" sz="4100" spc="-75"/>
              <a:t>Other  </a:t>
            </a:r>
            <a:r>
              <a:rPr dirty="0" sz="4100" spc="-95"/>
              <a:t>Applications:</a:t>
            </a:r>
            <a:endParaRPr sz="4100"/>
          </a:p>
        </p:txBody>
      </p:sp>
      <p:sp>
        <p:nvSpPr>
          <p:cNvPr id="6" name="object 6"/>
          <p:cNvSpPr txBox="1"/>
          <p:nvPr/>
        </p:nvSpPr>
        <p:spPr>
          <a:xfrm>
            <a:off x="650240" y="1555698"/>
            <a:ext cx="6048375" cy="270954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34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Teaching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robots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Retail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robots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Fast-food restaurants</a:t>
            </a:r>
            <a:r>
              <a:rPr dirty="0" sz="20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Garbage collection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waste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disposal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operations</a:t>
            </a:r>
            <a:r>
              <a:rPr dirty="0" sz="20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4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Cargo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handling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loading 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distribution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operations</a:t>
            </a:r>
            <a:r>
              <a:rPr dirty="0" sz="20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Security guards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Medical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care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hospital duties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 ·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Agricultural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·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House hold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7340" y="114046"/>
            <a:ext cx="6741159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-75" b="1">
                <a:latin typeface="Cambria"/>
                <a:cs typeface="Cambria"/>
              </a:rPr>
              <a:t>UNIT</a:t>
            </a:r>
            <a:r>
              <a:rPr dirty="0" sz="3000" spc="-220" b="1">
                <a:latin typeface="Cambria"/>
                <a:cs typeface="Cambria"/>
              </a:rPr>
              <a:t> </a:t>
            </a:r>
            <a:r>
              <a:rPr dirty="0" sz="3000" spc="-55" b="1">
                <a:latin typeface="Cambria"/>
                <a:cs typeface="Cambria"/>
              </a:rPr>
              <a:t>II</a:t>
            </a:r>
            <a:r>
              <a:rPr dirty="0" sz="3000" spc="-204" b="1">
                <a:latin typeface="Cambria"/>
                <a:cs typeface="Cambria"/>
              </a:rPr>
              <a:t> </a:t>
            </a:r>
            <a:r>
              <a:rPr dirty="0" sz="3000" spc="-110" b="1">
                <a:solidFill>
                  <a:srgbClr val="FF0000"/>
                </a:solidFill>
                <a:latin typeface="Cambria"/>
                <a:cs typeface="Cambria"/>
              </a:rPr>
              <a:t>ROBOT</a:t>
            </a:r>
            <a:r>
              <a:rPr dirty="0" sz="3000" spc="-220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3000" spc="-85" b="1">
                <a:solidFill>
                  <a:srgbClr val="FF0000"/>
                </a:solidFill>
                <a:latin typeface="Cambria"/>
                <a:cs typeface="Cambria"/>
              </a:rPr>
              <a:t>DRIVE</a:t>
            </a:r>
            <a:r>
              <a:rPr dirty="0" sz="3000" spc="-204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3000" spc="-105" b="1">
                <a:solidFill>
                  <a:srgbClr val="FF0000"/>
                </a:solidFill>
                <a:latin typeface="Cambria"/>
                <a:cs typeface="Cambria"/>
              </a:rPr>
              <a:t>SYSTEMS</a:t>
            </a:r>
            <a:r>
              <a:rPr dirty="0" sz="3000" spc="-229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3000" spc="-65" b="1">
                <a:solidFill>
                  <a:srgbClr val="FF0000"/>
                </a:solidFill>
                <a:latin typeface="Cambria"/>
                <a:cs typeface="Cambria"/>
              </a:rPr>
              <a:t>AND</a:t>
            </a:r>
            <a:r>
              <a:rPr dirty="0" sz="3000" spc="-220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3000" spc="-70" b="1">
                <a:solidFill>
                  <a:srgbClr val="FF0000"/>
                </a:solidFill>
                <a:latin typeface="Cambria"/>
                <a:cs typeface="Cambria"/>
              </a:rPr>
              <a:t>END  </a:t>
            </a:r>
            <a:r>
              <a:rPr dirty="0" sz="3000" spc="-105" b="1">
                <a:solidFill>
                  <a:srgbClr val="FF0000"/>
                </a:solidFill>
                <a:latin typeface="Cambria"/>
                <a:cs typeface="Cambria"/>
              </a:rPr>
              <a:t>EFFECTORS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1282065"/>
            <a:ext cx="7959090" cy="3464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41300" marR="5080" indent="-229235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Pneumatic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Drives-Hydraulic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Drives-Mechanical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Drives- 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Electrical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Drives-D.C.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Servo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Motors,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Stepper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Motors, A.C. 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Servo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Motors-Salient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Features,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Applications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Comparison  of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all these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Drives,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A9A47B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algn="just" marL="241300" marR="508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EndEffectors-Grippers-Mechanical Grippers,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Pneumatic and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Hydraulic-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Grippers, Magnetic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Grippers, </a:t>
            </a:r>
            <a:r>
              <a:rPr dirty="0" sz="2400" spc="-30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Grippers;  </a:t>
            </a:r>
            <a:r>
              <a:rPr dirty="0" sz="2400" spc="-45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Fingered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Three Fingered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Grippers;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Internal Grippers 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External Grippers;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Selection and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Design</a:t>
            </a:r>
            <a:r>
              <a:rPr dirty="0" sz="2400" spc="-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Considerations.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3016" y="429590"/>
            <a:ext cx="5742305" cy="203771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600" spc="-65" b="1">
                <a:solidFill>
                  <a:srgbClr val="FF0000"/>
                </a:solidFill>
                <a:latin typeface="Cambria"/>
                <a:cs typeface="Cambria"/>
              </a:rPr>
              <a:t>End </a:t>
            </a:r>
            <a:r>
              <a:rPr dirty="0" sz="6600" spc="-100" b="1">
                <a:solidFill>
                  <a:srgbClr val="FF0000"/>
                </a:solidFill>
                <a:latin typeface="Cambria"/>
                <a:cs typeface="Cambria"/>
              </a:rPr>
              <a:t>Effectors</a:t>
            </a:r>
            <a:r>
              <a:rPr dirty="0" sz="6600" spc="-440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6600" b="1">
                <a:solidFill>
                  <a:srgbClr val="FF0000"/>
                </a:solidFill>
                <a:latin typeface="Cambria"/>
                <a:cs typeface="Cambria"/>
              </a:rPr>
              <a:t>&amp;  </a:t>
            </a:r>
            <a:r>
              <a:rPr dirty="0" sz="6600" spc="-90" b="1">
                <a:solidFill>
                  <a:srgbClr val="FF0000"/>
                </a:solidFill>
                <a:latin typeface="Cambria"/>
                <a:cs typeface="Cambria"/>
              </a:rPr>
              <a:t>Grippers</a:t>
            </a:r>
            <a:endParaRPr sz="6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0168" y="287477"/>
            <a:ext cx="303720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65" b="1">
                <a:latin typeface="Cambria"/>
                <a:cs typeface="Cambria"/>
              </a:rPr>
              <a:t>End</a:t>
            </a:r>
            <a:r>
              <a:rPr dirty="0" sz="4100" spc="-295" b="1">
                <a:latin typeface="Cambria"/>
                <a:cs typeface="Cambria"/>
              </a:rPr>
              <a:t> </a:t>
            </a:r>
            <a:r>
              <a:rPr dirty="0" sz="4100" spc="-95" b="1">
                <a:latin typeface="Cambria"/>
                <a:cs typeface="Cambria"/>
              </a:rPr>
              <a:t>Effectors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8365" y="1136142"/>
            <a:ext cx="8020050" cy="3609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41300" marR="5080" indent="-228600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An end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effector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is usually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attached to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robot's  wrist, </a:t>
            </a:r>
            <a:r>
              <a:rPr dirty="0" sz="28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800" spc="-10">
                <a:solidFill>
                  <a:srgbClr val="FF0000"/>
                </a:solidFill>
                <a:latin typeface="Calibri"/>
                <a:cs typeface="Calibri"/>
              </a:rPr>
              <a:t>allows </a:t>
            </a:r>
            <a:r>
              <a:rPr dirty="0" sz="2800" spc="-5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dirty="0" sz="2800" spc="-15">
                <a:solidFill>
                  <a:srgbClr val="FF0000"/>
                </a:solidFill>
                <a:latin typeface="Calibri"/>
                <a:cs typeface="Calibri"/>
              </a:rPr>
              <a:t>robot </a:t>
            </a:r>
            <a:r>
              <a:rPr dirty="0" sz="2800" spc="-10">
                <a:solidFill>
                  <a:srgbClr val="FF0000"/>
                </a:solidFill>
                <a:latin typeface="Calibri"/>
                <a:cs typeface="Calibri"/>
              </a:rPr>
              <a:t>to accomplish </a:t>
            </a:r>
            <a:r>
              <a:rPr dirty="0" sz="2800" spc="-5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dirty="0" sz="2800" spc="-10">
                <a:solidFill>
                  <a:srgbClr val="FF0000"/>
                </a:solidFill>
                <a:latin typeface="Calibri"/>
                <a:cs typeface="Calibri"/>
              </a:rPr>
              <a:t>specific  task.</a:t>
            </a:r>
            <a:endParaRPr sz="2800">
              <a:latin typeface="Calibri"/>
              <a:cs typeface="Calibri"/>
            </a:endParaRPr>
          </a:p>
          <a:p>
            <a:pPr algn="just" marL="241300" marR="6985" indent="-228600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means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end </a:t>
            </a:r>
            <a:r>
              <a:rPr dirty="0" sz="2800" spc="-30">
                <a:solidFill>
                  <a:srgbClr val="2E2B1F"/>
                </a:solidFill>
                <a:latin typeface="Calibri"/>
                <a:cs typeface="Calibri"/>
              </a:rPr>
              <a:t>effectors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generally custom- 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engineered </a:t>
            </a:r>
            <a:r>
              <a:rPr dirty="0" sz="28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fabricated </a:t>
            </a:r>
            <a:r>
              <a:rPr dirty="0" sz="2800" spc="-2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each </a:t>
            </a:r>
            <a:r>
              <a:rPr dirty="0" sz="2800" spc="-25">
                <a:solidFill>
                  <a:srgbClr val="2E2B1F"/>
                </a:solidFill>
                <a:latin typeface="Calibri"/>
                <a:cs typeface="Calibri"/>
              </a:rPr>
              <a:t>different 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operation.</a:t>
            </a:r>
            <a:endParaRPr sz="2800">
              <a:latin typeface="Calibri"/>
              <a:cs typeface="Calibri"/>
            </a:endParaRPr>
          </a:p>
          <a:p>
            <a:pPr algn="just" marL="241300" marR="5080" indent="-228600">
              <a:lnSpc>
                <a:spcPct val="100000"/>
              </a:lnSpc>
              <a:spcBef>
                <a:spcPts val="67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There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general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categories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of end </a:t>
            </a:r>
            <a:r>
              <a:rPr dirty="0" sz="2800" spc="-30">
                <a:solidFill>
                  <a:srgbClr val="2E2B1F"/>
                </a:solidFill>
                <a:latin typeface="Calibri"/>
                <a:cs typeface="Calibri"/>
              </a:rPr>
              <a:t>effectors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viz. </a:t>
            </a:r>
            <a:r>
              <a:rPr dirty="0" sz="2800" spc="-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0000"/>
                </a:solidFill>
                <a:latin typeface="Calibri"/>
                <a:cs typeface="Calibri"/>
              </a:rPr>
              <a:t>grippers </a:t>
            </a:r>
            <a:r>
              <a:rPr dirty="0" sz="2800" spc="-5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800" spc="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0000"/>
                </a:solidFill>
                <a:latin typeface="Calibri"/>
                <a:cs typeface="Calibri"/>
              </a:rPr>
              <a:t>tools.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374396"/>
            <a:ext cx="27889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95">
                <a:solidFill>
                  <a:srgbClr val="FF0000"/>
                </a:solidFill>
                <a:latin typeface="Times New Roman"/>
                <a:cs typeface="Times New Roman"/>
              </a:rPr>
              <a:t>Mechanical</a:t>
            </a:r>
            <a:r>
              <a:rPr dirty="0" sz="3000" spc="-2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000" spc="-90">
                <a:solidFill>
                  <a:srgbClr val="FF0000"/>
                </a:solidFill>
                <a:latin typeface="Times New Roman"/>
                <a:cs typeface="Times New Roman"/>
              </a:rPr>
              <a:t>gripper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1621358"/>
            <a:ext cx="7324725" cy="3524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A mechanical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gripper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is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used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as </a:t>
            </a:r>
            <a:r>
              <a:rPr dirty="0" sz="2800" spc="-10">
                <a:solidFill>
                  <a:srgbClr val="2E2B1F"/>
                </a:solidFill>
                <a:latin typeface="Times New Roman"/>
                <a:cs typeface="Times New Roman"/>
              </a:rPr>
              <a:t>an </a:t>
            </a:r>
            <a:r>
              <a:rPr dirty="0" sz="2800" spc="-5" i="1">
                <a:solidFill>
                  <a:srgbClr val="2E2B1F"/>
                </a:solidFill>
                <a:latin typeface="Times New Roman"/>
                <a:cs typeface="Times New Roman"/>
              </a:rPr>
              <a:t>end effector</a:t>
            </a:r>
            <a:r>
              <a:rPr dirty="0" sz="2800" spc="-185" i="1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in  a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robot for grasping the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objects</a:t>
            </a:r>
            <a:r>
              <a:rPr dirty="0" sz="2800" spc="-80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with</a:t>
            </a:r>
            <a:endParaRPr sz="28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its </a:t>
            </a:r>
            <a:r>
              <a:rPr dirty="0" sz="2800" spc="-5" i="1">
                <a:solidFill>
                  <a:srgbClr val="2E2B1F"/>
                </a:solidFill>
                <a:latin typeface="Times New Roman"/>
                <a:cs typeface="Times New Roman"/>
              </a:rPr>
              <a:t>mechanically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operated</a:t>
            </a:r>
            <a:r>
              <a:rPr dirty="0" sz="2800" spc="-15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fingers.</a:t>
            </a:r>
            <a:endParaRPr sz="2800">
              <a:latin typeface="Times New Roman"/>
              <a:cs typeface="Times New Roman"/>
            </a:endParaRPr>
          </a:p>
          <a:p>
            <a:pPr marL="241300" marR="95250" indent="-229235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329565" algn="l"/>
                <a:tab pos="330200" algn="l"/>
              </a:tabLst>
            </a:pPr>
            <a:r>
              <a:rPr dirty="0"/>
              <a:t>	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In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industries,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two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fingers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are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enough for</a:t>
            </a:r>
            <a:r>
              <a:rPr dirty="0" sz="2800" spc="-90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holding 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purposes. More than three fingers </a:t>
            </a:r>
            <a:r>
              <a:rPr dirty="0" sz="2800" spc="-10">
                <a:solidFill>
                  <a:srgbClr val="2E2B1F"/>
                </a:solidFill>
                <a:latin typeface="Times New Roman"/>
                <a:cs typeface="Times New Roman"/>
              </a:rPr>
              <a:t>can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also be  used based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on the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application. As </a:t>
            </a:r>
            <a:r>
              <a:rPr dirty="0" sz="2800" spc="-10">
                <a:solidFill>
                  <a:srgbClr val="2E2B1F"/>
                </a:solidFill>
                <a:latin typeface="Times New Roman"/>
                <a:cs typeface="Times New Roman"/>
              </a:rPr>
              <a:t>most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of the 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fingers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are of </a:t>
            </a:r>
            <a:r>
              <a:rPr dirty="0" sz="2800" spc="-15" i="1">
                <a:solidFill>
                  <a:srgbClr val="2E2B1F"/>
                </a:solidFill>
                <a:latin typeface="Times New Roman"/>
                <a:cs typeface="Times New Roman"/>
              </a:rPr>
              <a:t>replaceable 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type,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it </a:t>
            </a:r>
            <a:r>
              <a:rPr dirty="0" sz="2800" spc="-10">
                <a:solidFill>
                  <a:srgbClr val="2E2B1F"/>
                </a:solidFill>
                <a:latin typeface="Times New Roman"/>
                <a:cs typeface="Times New Roman"/>
              </a:rPr>
              <a:t>can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be easily  removed and</a:t>
            </a:r>
            <a:r>
              <a:rPr dirty="0" sz="2800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Times New Roman"/>
                <a:cs typeface="Times New Roman"/>
              </a:rPr>
              <a:t>replaced.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205231"/>
            <a:ext cx="7157084" cy="1903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a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mechanical 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gripper,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holding of an object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be done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2200" spc="-15" i="1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methods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such</a:t>
            </a:r>
            <a:r>
              <a:rPr dirty="0" sz="22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as: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A9A47B"/>
              </a:buClr>
              <a:buFont typeface="Arial"/>
              <a:buChar char="•"/>
            </a:pPr>
            <a:endParaRPr sz="32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Using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finger pads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like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shape of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work</a:t>
            </a:r>
            <a:r>
              <a:rPr dirty="0" sz="2200" spc="1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part.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Using soft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material finger</a:t>
            </a:r>
            <a:r>
              <a:rPr dirty="0" sz="22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pads.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737" y="250825"/>
            <a:ext cx="6631051" cy="8785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2250" y="373062"/>
            <a:ext cx="6375400" cy="8447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112" y="250825"/>
            <a:ext cx="6586601" cy="8569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4138" y="250825"/>
            <a:ext cx="6513448" cy="8642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6400" y="395287"/>
            <a:ext cx="6118225" cy="806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7337" y="323850"/>
            <a:ext cx="6454775" cy="84247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6725" y="468312"/>
            <a:ext cx="5986398" cy="7919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9150" y="1104900"/>
            <a:ext cx="5219700" cy="6934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0350" y="539750"/>
            <a:ext cx="6408673" cy="8431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94486"/>
            <a:ext cx="46812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95" b="1">
                <a:solidFill>
                  <a:srgbClr val="FF0000"/>
                </a:solidFill>
                <a:latin typeface="Cambria"/>
                <a:cs typeface="Cambria"/>
              </a:rPr>
              <a:t>Internal </a:t>
            </a:r>
            <a:r>
              <a:rPr dirty="0" sz="3000" b="1">
                <a:solidFill>
                  <a:srgbClr val="FF0000"/>
                </a:solidFill>
                <a:latin typeface="Cambria"/>
                <a:cs typeface="Cambria"/>
              </a:rPr>
              <a:t>&amp;</a:t>
            </a:r>
            <a:r>
              <a:rPr dirty="0" sz="3000" spc="-480" b="1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dirty="0" sz="3000" spc="-95" b="1">
                <a:solidFill>
                  <a:srgbClr val="FF0000"/>
                </a:solidFill>
                <a:latin typeface="Cambria"/>
                <a:cs typeface="Cambria"/>
              </a:rPr>
              <a:t>External </a:t>
            </a:r>
            <a:r>
              <a:rPr dirty="0" sz="3000" spc="-90" b="1">
                <a:solidFill>
                  <a:srgbClr val="FF0000"/>
                </a:solidFill>
                <a:latin typeface="Cambria"/>
                <a:cs typeface="Cambria"/>
              </a:rPr>
              <a:t>Grippers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5650" y="2060575"/>
            <a:ext cx="7900924" cy="3540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1616786"/>
            <a:ext cx="7332980" cy="1916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41300" marR="125730" indent="-229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first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method,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contact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surfaces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 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designed  according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achieving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estimated shape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will  help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hold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some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extent.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second method,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 must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be capable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supplying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sufficient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hold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part. </a:t>
            </a:r>
            <a:r>
              <a:rPr dirty="0" sz="2000" spc="-9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avoid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scratches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on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part,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soft </a:t>
            </a:r>
            <a:r>
              <a:rPr dirty="0" sz="2000" i="1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pads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fabricated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4040" y="1598422"/>
            <a:ext cx="7251700" cy="2525395"/>
          </a:xfrm>
          <a:prstGeom prst="rect">
            <a:avLst/>
          </a:prstGeom>
        </p:spPr>
        <p:txBody>
          <a:bodyPr wrap="square" lIns="0" tIns="42544" rIns="0" bIns="0" rtlCol="0" vert="horz">
            <a:spAutoFit/>
          </a:bodyPr>
          <a:lstStyle/>
          <a:p>
            <a:pPr algn="just" marL="317500" marR="119380" indent="-229235">
              <a:lnSpc>
                <a:spcPct val="80100"/>
              </a:lnSpc>
              <a:spcBef>
                <a:spcPts val="334"/>
              </a:spcBef>
              <a:buClr>
                <a:srgbClr val="A9A47B"/>
              </a:buClr>
              <a:buFont typeface="Arial"/>
              <a:buChar char="•"/>
              <a:tabLst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As a result, the contact surface of the finger and co – efficient of friction are improved. This method is very simple and as </a:t>
            </a:r>
            <a:r>
              <a:rPr dirty="0" sz="1000">
                <a:solidFill>
                  <a:srgbClr val="2E2B1F"/>
                </a:solidFill>
                <a:latin typeface="Calibri"/>
                <a:cs typeface="Calibri"/>
              </a:rPr>
              <a:t>well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less 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expensive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. It may cause slippage if the force applied against the work part is in the parallel direction. The slippage can be avoided by  designing the gripper based on the 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force</a:t>
            </a:r>
            <a:r>
              <a:rPr dirty="0" sz="10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exerted.</a:t>
            </a:r>
            <a:endParaRPr sz="1000">
              <a:latin typeface="Calibri"/>
              <a:cs typeface="Calibri"/>
            </a:endParaRPr>
          </a:p>
          <a:p>
            <a:pPr marL="1088390" indent="-100012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1088390" algn="l"/>
                <a:tab pos="1089025" algn="l"/>
                <a:tab pos="2827655" algn="l"/>
                <a:tab pos="3638550" algn="l"/>
              </a:tabLst>
            </a:pP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µ </a:t>
            </a:r>
            <a:r>
              <a:rPr dirty="0" sz="1000" i="1">
                <a:solidFill>
                  <a:srgbClr val="2E2B1F"/>
                </a:solidFill>
                <a:latin typeface="Calibri"/>
                <a:cs typeface="Calibri"/>
              </a:rPr>
              <a:t>n</a:t>
            </a:r>
            <a:r>
              <a:rPr dirty="0" baseline="-21367" sz="975" i="1">
                <a:solidFill>
                  <a:srgbClr val="2E2B1F"/>
                </a:solidFill>
                <a:latin typeface="Calibri"/>
                <a:cs typeface="Calibri"/>
              </a:rPr>
              <a:t>f </a:t>
            </a:r>
            <a:r>
              <a:rPr dirty="0" sz="1000" i="1">
                <a:solidFill>
                  <a:srgbClr val="2E2B1F"/>
                </a:solidFill>
                <a:latin typeface="Calibri"/>
                <a:cs typeface="Calibri"/>
              </a:rPr>
              <a:t>F</a:t>
            </a:r>
            <a:r>
              <a:rPr dirty="0" baseline="-21367" sz="975" i="1">
                <a:solidFill>
                  <a:srgbClr val="2E2B1F"/>
                </a:solidFill>
                <a:latin typeface="Calibri"/>
                <a:cs typeface="Calibri"/>
              </a:rPr>
              <a:t>g</a:t>
            </a:r>
            <a:r>
              <a:rPr dirty="0" baseline="-21367" sz="975" spc="15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=</a:t>
            </a:r>
            <a:r>
              <a:rPr dirty="0" sz="1000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w	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…………………	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µ =&gt; co – efficient of friction between the work part and</a:t>
            </a:r>
            <a:r>
              <a:rPr dirty="0" sz="10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fingers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>
                <a:solidFill>
                  <a:srgbClr val="2E2B1F"/>
                </a:solidFill>
                <a:latin typeface="Calibri"/>
                <a:cs typeface="Calibri"/>
              </a:rPr>
              <a:t>n</a:t>
            </a:r>
            <a:r>
              <a:rPr dirty="0" baseline="-21367" sz="975">
                <a:solidFill>
                  <a:srgbClr val="2E2B1F"/>
                </a:solidFill>
                <a:latin typeface="Calibri"/>
                <a:cs typeface="Calibri"/>
              </a:rPr>
              <a:t>f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=&gt; no. of fingers contacting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>
                <a:solidFill>
                  <a:srgbClr val="2E2B1F"/>
                </a:solidFill>
                <a:latin typeface="Calibri"/>
                <a:cs typeface="Calibri"/>
              </a:rPr>
              <a:t>F</a:t>
            </a:r>
            <a:r>
              <a:rPr dirty="0" baseline="-21367" sz="975">
                <a:solidFill>
                  <a:srgbClr val="2E2B1F"/>
                </a:solidFill>
                <a:latin typeface="Calibri"/>
                <a:cs typeface="Calibri"/>
              </a:rPr>
              <a:t>g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=&gt; 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of the</a:t>
            </a:r>
            <a:r>
              <a:rPr dirty="0" sz="1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gripper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w =&gt; weight of the grasped</a:t>
            </a:r>
            <a:r>
              <a:rPr dirty="0" sz="10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equation 1 must be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changed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if the weight of a work part is more than the force applied to cause the</a:t>
            </a:r>
            <a:r>
              <a:rPr dirty="0" sz="10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slippage.</a:t>
            </a:r>
            <a:endParaRPr sz="1000">
              <a:latin typeface="Calibri"/>
              <a:cs typeface="Calibri"/>
            </a:endParaRPr>
          </a:p>
          <a:p>
            <a:pPr marL="974090" indent="-88582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974090" algn="l"/>
                <a:tab pos="974725" algn="l"/>
                <a:tab pos="2921000" algn="l"/>
                <a:tab pos="3769360" algn="l"/>
              </a:tabLst>
            </a:pP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µ </a:t>
            </a:r>
            <a:r>
              <a:rPr dirty="0" sz="1000" i="1">
                <a:solidFill>
                  <a:srgbClr val="2E2B1F"/>
                </a:solidFill>
                <a:latin typeface="Calibri"/>
                <a:cs typeface="Calibri"/>
              </a:rPr>
              <a:t>n</a:t>
            </a:r>
            <a:r>
              <a:rPr dirty="0" baseline="-21367" sz="975" i="1">
                <a:solidFill>
                  <a:srgbClr val="2E2B1F"/>
                </a:solidFill>
                <a:latin typeface="Calibri"/>
                <a:cs typeface="Calibri"/>
              </a:rPr>
              <a:t>f </a:t>
            </a:r>
            <a:r>
              <a:rPr dirty="0" sz="1000" i="1">
                <a:solidFill>
                  <a:srgbClr val="2E2B1F"/>
                </a:solidFill>
                <a:latin typeface="Calibri"/>
                <a:cs typeface="Calibri"/>
              </a:rPr>
              <a:t>F</a:t>
            </a:r>
            <a:r>
              <a:rPr dirty="0" baseline="-21367" sz="975" i="1">
                <a:solidFill>
                  <a:srgbClr val="2E2B1F"/>
                </a:solidFill>
                <a:latin typeface="Calibri"/>
                <a:cs typeface="Calibri"/>
              </a:rPr>
              <a:t>g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=</a:t>
            </a:r>
            <a:r>
              <a:rPr dirty="0" sz="1000" spc="10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w</a:t>
            </a:r>
            <a:r>
              <a:rPr dirty="0" sz="1000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g	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…..…………….	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 =&gt; g</a:t>
            </a:r>
            <a:r>
              <a:rPr dirty="0" sz="10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factor</a:t>
            </a:r>
            <a:endParaRPr sz="1000">
              <a:latin typeface="Calibri"/>
              <a:cs typeface="Calibri"/>
            </a:endParaRPr>
          </a:p>
          <a:p>
            <a:pPr marL="317500" marR="191135" indent="-229235">
              <a:lnSpc>
                <a:spcPts val="960"/>
              </a:lnSpc>
              <a:spcBef>
                <a:spcPts val="229"/>
              </a:spcBef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During rapid grasping operation, the work part will get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twice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the weight. 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get rid out of it, the modified equation 1 is put forward  by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Engelberger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. 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 factor in the equation 2 is 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to calculate the acceleration and</a:t>
            </a:r>
            <a:r>
              <a:rPr dirty="0" sz="10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gravity.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spcBef>
                <a:spcPts val="10"/>
              </a:spcBef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000" spc="-5" i="1">
                <a:solidFill>
                  <a:srgbClr val="2E2B1F"/>
                </a:solidFill>
                <a:latin typeface="Calibri"/>
                <a:cs typeface="Calibri"/>
              </a:rPr>
              <a:t>values of g factor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000" spc="-10">
                <a:solidFill>
                  <a:srgbClr val="2E2B1F"/>
                </a:solidFill>
                <a:latin typeface="Calibri"/>
                <a:cs typeface="Calibri"/>
              </a:rPr>
              <a:t>several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operations are given</a:t>
            </a:r>
            <a:r>
              <a:rPr dirty="0" sz="10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below: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 = 1 – acceleration supplied in the opposite</a:t>
            </a:r>
            <a:r>
              <a:rPr dirty="0" sz="10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direction.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 = 2 – acceleration supplied in the horizontal</a:t>
            </a:r>
            <a:r>
              <a:rPr dirty="0" sz="1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direction.</a:t>
            </a:r>
            <a:endParaRPr sz="1000">
              <a:latin typeface="Calibri"/>
              <a:cs typeface="Calibri"/>
            </a:endParaRPr>
          </a:p>
          <a:p>
            <a:pPr marL="3175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17500" algn="l"/>
                <a:tab pos="318135" algn="l"/>
              </a:tabLst>
            </a:pP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g = 3 – acceleration and gravity supplied in the same</a:t>
            </a:r>
            <a:r>
              <a:rPr dirty="0" sz="10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000" spc="-5">
                <a:solidFill>
                  <a:srgbClr val="2E2B1F"/>
                </a:solidFill>
                <a:latin typeface="Calibri"/>
                <a:cs typeface="Calibri"/>
              </a:rPr>
              <a:t>direction.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4812" y="323850"/>
            <a:ext cx="6243701" cy="833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3803650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90" b="1">
                <a:latin typeface="Cambria"/>
                <a:cs typeface="Cambria"/>
              </a:rPr>
              <a:t>Screw</a:t>
            </a:r>
            <a:r>
              <a:rPr dirty="0" sz="4100" spc="-305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actuation: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1585925"/>
            <a:ext cx="7181850" cy="197802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34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screw-type actuated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gripper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consists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a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screw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connected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with  a </a:t>
            </a:r>
            <a:r>
              <a:rPr dirty="0" sz="2000" i="1">
                <a:solidFill>
                  <a:srgbClr val="2E2B1F"/>
                </a:solidFill>
                <a:latin typeface="Calibri"/>
                <a:cs typeface="Calibri"/>
              </a:rPr>
              <a:t>threaded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block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. </a:t>
            </a:r>
            <a:r>
              <a:rPr dirty="0" sz="2000" spc="-9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rotate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40">
                <a:solidFill>
                  <a:srgbClr val="2E2B1F"/>
                </a:solidFill>
                <a:latin typeface="Calibri"/>
                <a:cs typeface="Calibri"/>
              </a:rPr>
              <a:t>screw,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motor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along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speed reduction device.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If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screw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turned 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one direction,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threaded block 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one direction.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Similarly,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threaded  block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opposite direction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if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screw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turned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other direction.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As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threaded block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attached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gripper,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makes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open and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close.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7476" y="149225"/>
            <a:ext cx="6335648" cy="8455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5594350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75" b="1">
                <a:latin typeface="Cambria"/>
                <a:cs typeface="Cambria"/>
              </a:rPr>
              <a:t>Gear </a:t>
            </a:r>
            <a:r>
              <a:rPr dirty="0" sz="4100" spc="-65" b="1">
                <a:latin typeface="Cambria"/>
                <a:cs typeface="Cambria"/>
              </a:rPr>
              <a:t>and </a:t>
            </a:r>
            <a:r>
              <a:rPr dirty="0" sz="4100" spc="-95" b="1">
                <a:latin typeface="Cambria"/>
                <a:cs typeface="Cambria"/>
              </a:rPr>
              <a:t>rack</a:t>
            </a:r>
            <a:r>
              <a:rPr dirty="0" sz="4100" spc="-560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actuation: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1616786"/>
            <a:ext cx="7247255" cy="1702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this actuation,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gear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rack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connected</a:t>
            </a:r>
            <a:r>
              <a:rPr dirty="0" sz="22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with</a:t>
            </a:r>
            <a:endParaRPr sz="2200">
              <a:latin typeface="Calibri"/>
              <a:cs typeface="Calibri"/>
            </a:endParaRPr>
          </a:p>
          <a:p>
            <a:pPr marL="241300" marR="5080">
              <a:lnSpc>
                <a:spcPct val="100000"/>
              </a:lnSpc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200" spc="-15" i="1">
                <a:solidFill>
                  <a:srgbClr val="2E2B1F"/>
                </a:solidFill>
                <a:latin typeface="Calibri"/>
                <a:cs typeface="Calibri"/>
              </a:rPr>
              <a:t>piston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which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provides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linear-type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movement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. 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two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partial pinion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gears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are driven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when 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rack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moved.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As it is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linked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gripper,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opening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closing of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fingers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are  accomplished.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33375" y="468312"/>
            <a:ext cx="6048375" cy="8069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33600" y="769937"/>
            <a:ext cx="2819400" cy="7034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81200" y="685800"/>
            <a:ext cx="3581400" cy="8099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5575" y="1066800"/>
            <a:ext cx="2790825" cy="7665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00376" y="685800"/>
            <a:ext cx="2681223" cy="7624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00375" y="1219200"/>
            <a:ext cx="2486025" cy="7169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38250" y="1042987"/>
            <a:ext cx="4381500" cy="7058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08864"/>
            <a:ext cx="478155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Pneumatic</a:t>
            </a:r>
            <a:r>
              <a:rPr dirty="0" spc="-270"/>
              <a:t> </a:t>
            </a:r>
            <a:r>
              <a:rPr dirty="0" spc="-95"/>
              <a:t>Grippers</a:t>
            </a:r>
          </a:p>
        </p:txBody>
      </p:sp>
      <p:sp>
        <p:nvSpPr>
          <p:cNvPr id="3" name="object 3"/>
          <p:cNvSpPr/>
          <p:nvPr/>
        </p:nvSpPr>
        <p:spPr>
          <a:xfrm>
            <a:off x="1187450" y="1268412"/>
            <a:ext cx="6121400" cy="5400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19187" y="1116012"/>
            <a:ext cx="5189473" cy="6905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41374" y="900112"/>
            <a:ext cx="2987675" cy="6829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54112" y="985837"/>
            <a:ext cx="4722876" cy="7172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41374" y="1187450"/>
            <a:ext cx="4967351" cy="6778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92150" y="874712"/>
            <a:ext cx="5616575" cy="72087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9740" y="116789"/>
            <a:ext cx="225107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65" b="1" i="1">
                <a:latin typeface="Cambria"/>
                <a:cs typeface="Cambria"/>
              </a:rPr>
              <a:t>The</a:t>
            </a:r>
            <a:r>
              <a:rPr dirty="0" sz="4100" spc="-290" b="1" i="1">
                <a:latin typeface="Cambria"/>
                <a:cs typeface="Cambria"/>
              </a:rPr>
              <a:t> </a:t>
            </a:r>
            <a:r>
              <a:rPr dirty="0" sz="4100" spc="-90" b="1" i="1">
                <a:latin typeface="Cambria"/>
                <a:cs typeface="Cambria"/>
              </a:rPr>
              <a:t>drive: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1052830"/>
            <a:ext cx="8529320" cy="249555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algn="just" marL="12700" marR="5080">
              <a:lnSpc>
                <a:spcPts val="2160"/>
              </a:lnSpc>
              <a:spcBef>
                <a:spcPts val="375"/>
              </a:spcBef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drive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engine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articulations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their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designated  positions.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joints are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sections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between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parts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robot. The  following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types of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units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are:</a:t>
            </a:r>
            <a:endParaRPr sz="2000">
              <a:latin typeface="Calibri"/>
              <a:cs typeface="Calibri"/>
            </a:endParaRPr>
          </a:p>
          <a:p>
            <a:pPr algn="just" marL="1841500">
              <a:lnSpc>
                <a:spcPct val="100000"/>
              </a:lnSpc>
              <a:spcBef>
                <a:spcPts val="210"/>
              </a:spcBef>
            </a:pPr>
            <a:r>
              <a:rPr dirty="0" sz="2000" spc="-15" b="1">
                <a:solidFill>
                  <a:srgbClr val="2E2B1F"/>
                </a:solidFill>
                <a:latin typeface="Calibri"/>
                <a:cs typeface="Calibri"/>
              </a:rPr>
              <a:t>hydraulic, </a:t>
            </a: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electric, </a:t>
            </a:r>
            <a:r>
              <a:rPr dirty="0" sz="2000" b="1">
                <a:solidFill>
                  <a:srgbClr val="2E2B1F"/>
                </a:solidFill>
                <a:latin typeface="Calibri"/>
                <a:cs typeface="Calibri"/>
              </a:rPr>
              <a:t>or</a:t>
            </a:r>
            <a:r>
              <a:rPr dirty="0" sz="2000" spc="-2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pneumatic.</a:t>
            </a:r>
            <a:endParaRPr sz="200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spcBef>
                <a:spcPts val="240"/>
              </a:spcBef>
              <a:buChar char="o"/>
              <a:tabLst>
                <a:tab pos="20320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Hydraulic drive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systems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give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great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0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strength.</a:t>
            </a:r>
            <a:endParaRPr sz="200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spcBef>
                <a:spcPts val="240"/>
              </a:spcBef>
              <a:buChar char="o"/>
              <a:tabLst>
                <a:tab pos="20320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Electric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system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provides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with less speed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0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strength.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ts val="2280"/>
              </a:lnSpc>
              <a:spcBef>
                <a:spcPts val="244"/>
              </a:spcBef>
              <a:buChar char="o"/>
              <a:tabLst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Pneumatic</a:t>
            </a:r>
            <a:r>
              <a:rPr dirty="0" sz="20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drive</a:t>
            </a:r>
            <a:r>
              <a:rPr dirty="0" sz="20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r>
              <a:rPr dirty="0" sz="2000" spc="3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</a:t>
            </a:r>
            <a:r>
              <a:rPr dirty="0" sz="20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</a:t>
            </a:r>
            <a:r>
              <a:rPr dirty="0" sz="2000" spc="2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</a:t>
            </a:r>
            <a:r>
              <a:rPr dirty="0" sz="2000" spc="2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smaller</a:t>
            </a:r>
            <a:r>
              <a:rPr dirty="0" sz="2000" spc="2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robots</a:t>
            </a:r>
            <a:r>
              <a:rPr dirty="0" sz="20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</a:t>
            </a:r>
            <a:r>
              <a:rPr dirty="0" sz="2000" spc="2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have</a:t>
            </a:r>
            <a:r>
              <a:rPr dirty="0" sz="2000" spc="2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fewer</a:t>
            </a:r>
            <a:r>
              <a:rPr dirty="0" sz="2000" spc="2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axes</a:t>
            </a:r>
            <a:r>
              <a:rPr dirty="0" sz="2000" spc="2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movement.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3716654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0" b="1">
                <a:latin typeface="Cambria"/>
                <a:cs typeface="Cambria"/>
              </a:rPr>
              <a:t>Cam</a:t>
            </a:r>
            <a:r>
              <a:rPr dirty="0" spc="-270" b="1">
                <a:latin typeface="Cambria"/>
                <a:cs typeface="Cambria"/>
              </a:rPr>
              <a:t> </a:t>
            </a:r>
            <a:r>
              <a:rPr dirty="0" spc="-90" b="1">
                <a:latin typeface="Cambria"/>
                <a:cs typeface="Cambria"/>
              </a:rPr>
              <a:t>actuation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1561541"/>
            <a:ext cx="7229475" cy="203898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241300" marR="5080" indent="-229235">
              <a:lnSpc>
                <a:spcPct val="80000"/>
              </a:lnSpc>
              <a:spcBef>
                <a:spcPts val="58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like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linkage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actuated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gripper,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also has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wide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range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designs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opening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closing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gripper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One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its types is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described shortly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here.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cam actuated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gripper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spring </a:t>
            </a:r>
            <a:r>
              <a:rPr dirty="0" sz="2000" i="1">
                <a:solidFill>
                  <a:srgbClr val="2E2B1F"/>
                </a:solidFill>
                <a:latin typeface="Calibri"/>
                <a:cs typeface="Calibri"/>
              </a:rPr>
              <a:t>loaded  </a:t>
            </a:r>
            <a:r>
              <a:rPr dirty="0" sz="2000" spc="-10" i="1">
                <a:solidFill>
                  <a:srgbClr val="2E2B1F"/>
                </a:solidFill>
                <a:latin typeface="Calibri"/>
                <a:cs typeface="Calibri"/>
              </a:rPr>
              <a:t>follower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can be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provide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open and close actions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fingers.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spring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incorporated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forcing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gripper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close if the cam  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one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direction, while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cam on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other  direction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causes the gripper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open. This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can be useful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holding </a:t>
            </a:r>
            <a:r>
              <a:rPr dirty="0" sz="2000" i="1">
                <a:solidFill>
                  <a:srgbClr val="2E2B1F"/>
                </a:solidFill>
                <a:latin typeface="Calibri"/>
                <a:cs typeface="Calibri"/>
              </a:rPr>
              <a:t>various </a:t>
            </a:r>
            <a:r>
              <a:rPr dirty="0" sz="2000" spc="-10" i="1">
                <a:solidFill>
                  <a:srgbClr val="2E2B1F"/>
                </a:solidFill>
                <a:latin typeface="Calibri"/>
                <a:cs typeface="Calibri"/>
              </a:rPr>
              <a:t>sizes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of work</a:t>
            </a:r>
            <a:r>
              <a:rPr dirty="0" sz="2000" spc="-60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 i="1">
                <a:solidFill>
                  <a:srgbClr val="2E2B1F"/>
                </a:solidFill>
                <a:latin typeface="Calibri"/>
                <a:cs typeface="Calibri"/>
              </a:rPr>
              <a:t>parts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6080760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90" b="1">
                <a:latin typeface="Cambria"/>
                <a:cs typeface="Cambria"/>
              </a:rPr>
              <a:t>Rope </a:t>
            </a:r>
            <a:r>
              <a:rPr dirty="0" sz="4100" spc="-65" b="1">
                <a:latin typeface="Cambria"/>
                <a:cs typeface="Cambria"/>
              </a:rPr>
              <a:t>and </a:t>
            </a:r>
            <a:r>
              <a:rPr dirty="0" sz="4100" spc="-95" b="1">
                <a:latin typeface="Cambria"/>
                <a:cs typeface="Cambria"/>
              </a:rPr>
              <a:t>pulley</a:t>
            </a:r>
            <a:r>
              <a:rPr dirty="0" sz="4100" spc="-565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actuation: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1616786"/>
            <a:ext cx="7229475" cy="1702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this actuation, a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tension device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required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up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against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rope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movement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pulley.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Suppose, if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pulley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activated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one direction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opening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gripper,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tension  device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will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provide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slack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rope.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Similarly,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gripper is  closed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by activating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pulley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on the other</a:t>
            </a:r>
            <a:r>
              <a:rPr dirty="0" sz="22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direction.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1616786"/>
            <a:ext cx="7214870" cy="1031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Additionally,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some mechanisms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come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under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miscellaneous  types. An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important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one is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diaphragm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200" spc="-15" i="1">
                <a:solidFill>
                  <a:srgbClr val="2E2B1F"/>
                </a:solidFill>
                <a:latin typeface="Calibri"/>
                <a:cs typeface="Calibri"/>
              </a:rPr>
              <a:t>expandable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bladder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,  which is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inflated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deflated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open and close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22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fingers.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460819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90" b="1">
                <a:latin typeface="Cambria"/>
                <a:cs typeface="Cambria"/>
              </a:rPr>
              <a:t>Pneumatic</a:t>
            </a:r>
            <a:r>
              <a:rPr dirty="0" sz="4100" spc="-270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Grippers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894080"/>
            <a:ext cx="7912734" cy="258699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41300" marR="41910" indent="-229235">
              <a:lnSpc>
                <a:spcPct val="90000"/>
              </a:lnSpc>
              <a:spcBef>
                <a:spcPts val="3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popular types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pneumatic grippers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2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jaw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parallel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2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jaw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angular gripper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styles.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Parallel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grippers open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close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parallel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will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be holding, these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widely used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grippers.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simplest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tool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compensate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some dimensional  variation.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90000"/>
              </a:lnSpc>
              <a:spcBef>
                <a:spcPts val="484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Angular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grippers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move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jaws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radial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manner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rotate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jaws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away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from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object and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therefore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require more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space.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There 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also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3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jaw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toggle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style grippers that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specific handling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requirements.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4384040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110" b="1">
                <a:latin typeface="Cambria"/>
                <a:cs typeface="Cambria"/>
              </a:rPr>
              <a:t>Hydraulic</a:t>
            </a:r>
            <a:r>
              <a:rPr dirty="0" sz="4100" spc="-275" b="1">
                <a:latin typeface="Cambria"/>
                <a:cs typeface="Cambria"/>
              </a:rPr>
              <a:t> </a:t>
            </a:r>
            <a:r>
              <a:rPr dirty="0" sz="4100" spc="-90" b="1">
                <a:latin typeface="Cambria"/>
                <a:cs typeface="Cambria"/>
              </a:rPr>
              <a:t>Grippers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7042" y="726694"/>
            <a:ext cx="80067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Grippers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devices 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pick-and-place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robotic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systems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pick up</a:t>
            </a:r>
            <a:r>
              <a:rPr dirty="0" sz="2000" spc="1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7042" y="970533"/>
            <a:ext cx="8070850" cy="234315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41300" marR="175895">
              <a:lnSpc>
                <a:spcPct val="80100"/>
              </a:lnSpc>
              <a:spcBef>
                <a:spcPts val="580"/>
              </a:spcBef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place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assembly line,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conveyor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system,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other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automated 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system.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Fingered tooling—or jaws—is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attached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grippers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 hold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object.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Three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parallel,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three-finger,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angled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designs. The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common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parallel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designs, with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two fingers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close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workpiece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 it 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open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out by creating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pressure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on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inside.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Three-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finger designs hold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workpiece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center,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have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three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fingers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offset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120°.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Finally,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angled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feature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jaws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variety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angle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openings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(for example, 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30°,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40°,</a:t>
            </a:r>
            <a:r>
              <a:rPr dirty="0" sz="20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etc.).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3890" y="421386"/>
            <a:ext cx="8220075" cy="2104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general, hydraulic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pneumatic grippers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have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same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basic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actuation principle.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include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direct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acting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designs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well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as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wedge</a:t>
            </a:r>
            <a:r>
              <a:rPr dirty="0" sz="22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designs.</a:t>
            </a:r>
            <a:endParaRPr sz="2200">
              <a:latin typeface="Calibri"/>
              <a:cs typeface="Calibri"/>
            </a:endParaRPr>
          </a:p>
          <a:p>
            <a:pPr marL="241300" marR="121285" indent="-22860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direct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acting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design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used when a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hydraulic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acts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directly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on a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that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directly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connected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jaw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finger that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touching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gripping the</a:t>
            </a:r>
            <a:r>
              <a:rPr dirty="0" sz="22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part.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492633"/>
            <a:ext cx="7795259" cy="2774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9144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wedge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design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features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hydraulic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acting on a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while 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itself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acting on a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wedge.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wedge  translates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to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jaws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fingers,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providing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grip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 to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grip the</a:t>
            </a:r>
            <a:r>
              <a:rPr dirty="0" sz="22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part.</a:t>
            </a:r>
            <a:endParaRPr sz="22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wedge can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give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mechanical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advantage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as it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increase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grip 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while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keeping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diameter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pressure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same.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This allows more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grip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a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smaller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package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compared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directing</a:t>
            </a:r>
            <a:r>
              <a:rPr dirty="0" sz="22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piston.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708482"/>
            <a:ext cx="7913370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addition,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three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choices of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power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are available;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common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being pneumatic grippers; electromechanical grippers are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second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most common;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least common being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hydraulic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grippers.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Hydraulic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grippers are most often used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conjunction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with a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piece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equipment that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only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hydraulic power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source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</a:t>
            </a:r>
            <a:r>
              <a:rPr dirty="0" sz="2200" spc="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actuators.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510920"/>
            <a:ext cx="7785100" cy="289179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241300" marR="790575" indent="-229235">
              <a:lnSpc>
                <a:spcPts val="1920"/>
              </a:lnSpc>
              <a:spcBef>
                <a:spcPts val="56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When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selecting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hydraulic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gripper,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important 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consider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following: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Part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weight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size 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</a:t>
            </a:r>
            <a:r>
              <a:rPr dirty="0" sz="20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lifted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Part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material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ts val="216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Clearance issues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around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 that could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interfere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with the</a:t>
            </a:r>
            <a:r>
              <a:rPr dirty="0" sz="20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gripping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160"/>
              </a:lnSpc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part</a:t>
            </a:r>
            <a:endParaRPr sz="2000">
              <a:latin typeface="Calibri"/>
              <a:cs typeface="Calibri"/>
            </a:endParaRPr>
          </a:p>
          <a:p>
            <a:pPr marL="241300" marR="5715" indent="-229235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environment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gripper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will be 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(corrosive,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food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beverage,  etc.)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motion path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linear device 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moving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gripper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power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supply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will be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available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pressure ratings</a:t>
            </a:r>
            <a:r>
              <a:rPr dirty="0" sz="2000" spc="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535305"/>
            <a:ext cx="7909559" cy="225171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3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There are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000" spc="-5">
                <a:solidFill>
                  <a:srgbClr val="D25713"/>
                </a:solidFill>
                <a:latin typeface="Calibri"/>
                <a:cs typeface="Calibri"/>
              </a:rPr>
              <a:t> </a:t>
            </a:r>
            <a:r>
              <a:rPr dirty="0" u="heavy" sz="2000" spc="-10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robot </a:t>
            </a:r>
            <a:r>
              <a:rPr dirty="0" u="heavy" sz="2000" spc="-5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end </a:t>
            </a:r>
            <a:r>
              <a:rPr dirty="0" u="heavy" sz="2000" spc="-15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effectors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common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pneumatic grippers,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because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simple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low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cost. Nowadays,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new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player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has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entered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game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2000">
                <a:solidFill>
                  <a:srgbClr val="D25713"/>
                </a:solidFill>
                <a:latin typeface="Calibri"/>
                <a:cs typeface="Calibri"/>
                <a:hlinkClick r:id="rId3"/>
              </a:rPr>
              <a:t> </a:t>
            </a:r>
            <a:r>
              <a:rPr dirty="0" u="heavy" sz="2000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3"/>
              </a:rPr>
              <a:t>electric </a:t>
            </a:r>
            <a:r>
              <a:rPr dirty="0" u="heavy" sz="2000" spc="-25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3"/>
              </a:rPr>
              <a:t>gripper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kind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gripper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allows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control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precisely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position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end </a:t>
            </a:r>
            <a:r>
              <a:rPr dirty="0" sz="2000" spc="-35">
                <a:solidFill>
                  <a:srgbClr val="2E2B1F"/>
                </a:solidFill>
                <a:latin typeface="Calibri"/>
                <a:cs typeface="Calibri"/>
              </a:rPr>
              <a:t>effector.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Suction cups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even more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simple gripping devices since  they use vacuum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lift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flat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objects. Then comes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magnetic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gripper.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This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gripper 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often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forgotten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grippers lists,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decided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expose you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characteristics.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93370"/>
            <a:ext cx="6275705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85" b="1">
                <a:latin typeface="Cambria"/>
                <a:cs typeface="Cambria"/>
              </a:rPr>
              <a:t>Magnetic </a:t>
            </a:r>
            <a:r>
              <a:rPr dirty="0" sz="4100" spc="-65" b="1">
                <a:latin typeface="Cambria"/>
                <a:cs typeface="Cambria"/>
              </a:rPr>
              <a:t>end </a:t>
            </a:r>
            <a:r>
              <a:rPr dirty="0" sz="4100" spc="-95" b="1">
                <a:latin typeface="Cambria"/>
                <a:cs typeface="Cambria"/>
              </a:rPr>
              <a:t>effector</a:t>
            </a:r>
            <a:r>
              <a:rPr dirty="0" sz="4100" spc="-595" b="1">
                <a:latin typeface="Cambria"/>
                <a:cs typeface="Cambria"/>
              </a:rPr>
              <a:t> </a:t>
            </a:r>
            <a:r>
              <a:rPr dirty="0" sz="4100" spc="-75" b="1">
                <a:latin typeface="Cambria"/>
                <a:cs typeface="Cambria"/>
              </a:rPr>
              <a:t>types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240" y="1549107"/>
            <a:ext cx="7191375" cy="217233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Electromagnets</a:t>
            </a:r>
            <a:endParaRPr sz="22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Grippers using electromagnets are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generally powered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by DC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power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handling material. This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type of magnetic</a:t>
            </a:r>
            <a:r>
              <a:rPr dirty="0" sz="2200" spc="-5">
                <a:solidFill>
                  <a:srgbClr val="D25713"/>
                </a:solidFill>
                <a:latin typeface="Calibri"/>
                <a:cs typeface="Calibri"/>
              </a:rPr>
              <a:t> </a:t>
            </a:r>
            <a:r>
              <a:rPr dirty="0" u="heavy" sz="2200" spc="-5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end </a:t>
            </a:r>
            <a:r>
              <a:rPr dirty="0" u="heavy" sz="2200" spc="-5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heavy" sz="2200" spc="-25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effector</a:t>
            </a:r>
            <a:r>
              <a:rPr dirty="0" sz="2200" spc="-25">
                <a:solidFill>
                  <a:srgbClr val="D25713"/>
                </a:solidFill>
                <a:latin typeface="Calibri"/>
                <a:cs typeface="Calibri"/>
                <a:hlinkClick r:id="rId2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easy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control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because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attraction can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be 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turned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off by shutting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down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current.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also help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remove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magnetism of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handled</a:t>
            </a:r>
            <a:r>
              <a:rPr dirty="0" sz="22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part.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424967"/>
            <a:ext cx="7922895" cy="284289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2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 b="1">
                <a:solidFill>
                  <a:srgbClr val="2E2B1F"/>
                </a:solidFill>
                <a:latin typeface="Calibri"/>
                <a:cs typeface="Calibri"/>
              </a:rPr>
              <a:t>Permanent</a:t>
            </a:r>
            <a:r>
              <a:rPr dirty="0" sz="2200" spc="4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Magnets</a:t>
            </a:r>
            <a:endParaRPr sz="2200">
              <a:latin typeface="Calibri"/>
              <a:cs typeface="Calibri"/>
            </a:endParaRPr>
          </a:p>
          <a:p>
            <a:pPr marL="241300" marR="508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These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kinds of end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effectors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do not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need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power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operate.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They  are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always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on.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In order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separate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piece from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magnet, a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push-off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pin is included on the end </a:t>
            </a:r>
            <a:r>
              <a:rPr dirty="0" sz="2200" spc="-45">
                <a:solidFill>
                  <a:srgbClr val="2E2B1F"/>
                </a:solidFill>
                <a:latin typeface="Calibri"/>
                <a:cs typeface="Calibri"/>
              </a:rPr>
              <a:t>effector.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permanent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magnet 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offers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advantage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when it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comes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200" spc="-40">
                <a:solidFill>
                  <a:srgbClr val="2E2B1F"/>
                </a:solidFill>
                <a:latin typeface="Calibri"/>
                <a:cs typeface="Calibri"/>
              </a:rPr>
              <a:t>safety,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since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gripper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remains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even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if a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blackout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occurs. </a:t>
            </a:r>
            <a:r>
              <a:rPr dirty="0" sz="2200" spc="-35">
                <a:solidFill>
                  <a:srgbClr val="2E2B1F"/>
                </a:solidFill>
                <a:latin typeface="Calibri"/>
                <a:cs typeface="Calibri"/>
              </a:rPr>
              <a:t>Moreover,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there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no  possibility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generating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sparks during production since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no electric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current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r>
              <a:rPr dirty="0" sz="22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required.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387857"/>
            <a:ext cx="7790815" cy="3141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40" b="1">
                <a:solidFill>
                  <a:srgbClr val="2E2B1F"/>
                </a:solidFill>
                <a:latin typeface="Calibri"/>
                <a:cs typeface="Calibri"/>
              </a:rPr>
              <a:t>Top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5</a:t>
            </a:r>
            <a:r>
              <a:rPr dirty="0" sz="1400" spc="1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2E2B1F"/>
                </a:solidFill>
                <a:latin typeface="Calibri"/>
                <a:cs typeface="Calibri"/>
              </a:rPr>
              <a:t>advantages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It only needs one surface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grab the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object.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grasping speed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r>
              <a:rPr dirty="0" sz="14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fast.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flexible since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does not need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designs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for different</a:t>
            </a:r>
            <a:r>
              <a:rPr dirty="0" sz="14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parts.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It can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grip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parts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holes which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not possible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</a:t>
            </a:r>
            <a:r>
              <a:rPr dirty="0" sz="14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grippers.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requires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minimal</a:t>
            </a:r>
            <a:r>
              <a:rPr dirty="0" sz="14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maintenance.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40" b="1">
                <a:solidFill>
                  <a:srgbClr val="2E2B1F"/>
                </a:solidFill>
                <a:latin typeface="Calibri"/>
                <a:cs typeface="Calibri"/>
              </a:rPr>
              <a:t>Top </a:t>
            </a:r>
            <a:r>
              <a:rPr dirty="0" sz="1400" b="1">
                <a:solidFill>
                  <a:srgbClr val="2E2B1F"/>
                </a:solidFill>
                <a:latin typeface="Calibri"/>
                <a:cs typeface="Calibri"/>
              </a:rPr>
              <a:t>5</a:t>
            </a:r>
            <a:r>
              <a:rPr dirty="0" sz="1400" spc="1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2E2B1F"/>
                </a:solidFill>
                <a:latin typeface="Calibri"/>
                <a:cs typeface="Calibri"/>
              </a:rPr>
              <a:t>disadvantages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When moved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quickly,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part can slip out of the end</a:t>
            </a:r>
            <a:r>
              <a:rPr dirty="0" sz="14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2E2B1F"/>
                </a:solidFill>
                <a:latin typeface="Calibri"/>
                <a:cs typeface="Calibri"/>
              </a:rPr>
              <a:t>effector.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Just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little oil on the surface can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reduce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strength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of the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end</a:t>
            </a:r>
            <a:r>
              <a:rPr dirty="0" sz="14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2E2B1F"/>
                </a:solidFill>
                <a:latin typeface="Calibri"/>
                <a:cs typeface="Calibri"/>
              </a:rPr>
              <a:t>effector.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Machining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chips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stay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on the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gripper when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unloading the</a:t>
            </a:r>
            <a:r>
              <a:rPr dirty="0" sz="14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piece.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Handled parts can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stay</a:t>
            </a:r>
            <a:r>
              <a:rPr dirty="0" sz="14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magnetised.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It can only be used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ferromagnetic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material.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dirty="0" sz="1400">
                <a:solidFill>
                  <a:srgbClr val="A9A47B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241300" marR="5080">
              <a:lnSpc>
                <a:spcPts val="1340"/>
              </a:lnSpc>
              <a:spcBef>
                <a:spcPts val="160"/>
              </a:spcBef>
            </a:pP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end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effectors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exist to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fit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any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application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industry.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Manufactures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just </a:t>
            </a: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have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find the best  fit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their needs,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order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do the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job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efficiently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best</a:t>
            </a:r>
            <a:r>
              <a:rPr dirty="0" sz="14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ROI.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96975" y="1403350"/>
            <a:ext cx="5040248" cy="655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565785"/>
            <a:ext cx="7894955" cy="2037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grippers are used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robots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grasping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non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– 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ferrous objects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. It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uses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cups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gripping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device,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which is  also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commonly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known as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suction cups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. This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type of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grippers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will 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provide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good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handling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if 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objects are </a:t>
            </a:r>
            <a:r>
              <a:rPr dirty="0" sz="2200" spc="-10" i="1">
                <a:solidFill>
                  <a:srgbClr val="2E2B1F"/>
                </a:solidFill>
                <a:latin typeface="Calibri"/>
                <a:cs typeface="Calibri"/>
              </a:rPr>
              <a:t>smooth, flat, </a:t>
            </a:r>
            <a:r>
              <a:rPr dirty="0" sz="2200" spc="-5" i="1">
                <a:solidFill>
                  <a:srgbClr val="2E2B1F"/>
                </a:solidFill>
                <a:latin typeface="Calibri"/>
                <a:cs typeface="Calibri"/>
              </a:rPr>
              <a:t>and clean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. It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has only one surface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gripping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 objects. Most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importantly,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it is 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not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best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suitable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handling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objects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with</a:t>
            </a:r>
            <a:r>
              <a:rPr dirty="0" sz="22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holes.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1600" y="8458200"/>
            <a:ext cx="5486400" cy="685800"/>
          </a:xfrm>
          <a:custGeom>
            <a:avLst/>
            <a:gdLst/>
            <a:ahLst/>
            <a:cxnLst/>
            <a:rect l="l" t="t" r="r" b="b"/>
            <a:pathLst>
              <a:path w="5486400" h="685800">
                <a:moveTo>
                  <a:pt x="0" y="685800"/>
                </a:moveTo>
                <a:lnTo>
                  <a:pt x="5486400" y="685800"/>
                </a:lnTo>
                <a:lnTo>
                  <a:pt x="5486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799" y="685800"/>
                </a:lnTo>
                <a:lnTo>
                  <a:pt x="685799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845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16176" y="1366900"/>
            <a:ext cx="3744976" cy="64086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02279" y="8658859"/>
            <a:ext cx="727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1583182"/>
            <a:ext cx="7287259" cy="23310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15" b="1">
                <a:solidFill>
                  <a:srgbClr val="2E2B1F"/>
                </a:solidFill>
                <a:latin typeface="Calibri"/>
                <a:cs typeface="Calibri"/>
              </a:rPr>
              <a:t>Vacuum</a:t>
            </a:r>
            <a:r>
              <a:rPr dirty="0" sz="1400" spc="-4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2E2B1F"/>
                </a:solidFill>
                <a:latin typeface="Calibri"/>
                <a:cs typeface="Calibri"/>
              </a:rPr>
              <a:t>cups:</a:t>
            </a:r>
            <a:endParaRPr sz="1400">
              <a:latin typeface="Calibri"/>
              <a:cs typeface="Calibri"/>
            </a:endParaRPr>
          </a:p>
          <a:p>
            <a:pPr marL="241300" marR="5080" indent="-229235">
              <a:lnSpc>
                <a:spcPts val="1340"/>
              </a:lnSpc>
              <a:spcBef>
                <a:spcPts val="3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Generally,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 cups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(suction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cups)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will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round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shape. These cups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will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be  developed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means of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rubber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or other elastic materials. Sometimes,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it is also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made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soft 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plastics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. </a:t>
            </a:r>
            <a:r>
              <a:rPr dirty="0" sz="1400" spc="-20">
                <a:solidFill>
                  <a:srgbClr val="2E2B1F"/>
                </a:solidFill>
                <a:latin typeface="Calibri"/>
                <a:cs typeface="Calibri"/>
              </a:rPr>
              <a:t>Moreover,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 cups are prepared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hard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materials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handling the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soft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material  objects.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25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devices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suction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cups for creating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vacuum.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They</a:t>
            </a:r>
            <a:r>
              <a:rPr dirty="0" sz="1400" spc="1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are: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Venturi</a:t>
            </a:r>
            <a:endParaRPr sz="1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Vacuum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pump</a:t>
            </a:r>
            <a:endParaRPr sz="1400">
              <a:latin typeface="Calibri"/>
              <a:cs typeface="Calibri"/>
            </a:endParaRPr>
          </a:p>
          <a:p>
            <a:pPr marL="241300" marR="101600" indent="-229235">
              <a:lnSpc>
                <a:spcPct val="80000"/>
              </a:lnSpc>
              <a:spcBef>
                <a:spcPts val="33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400" spc="-15">
                <a:solidFill>
                  <a:srgbClr val="2E2B1F"/>
                </a:solidFill>
                <a:latin typeface="Calibri"/>
                <a:cs typeface="Calibri"/>
              </a:rPr>
              <a:t>Venturi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device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operated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help of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shop air pressure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while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 pump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driven  either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means of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vane or piston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device. The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 pump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has the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ability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to create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high  </a:t>
            </a:r>
            <a:r>
              <a:rPr dirty="0" sz="1400" i="1">
                <a:solidFill>
                  <a:srgbClr val="2E2B1F"/>
                </a:solidFill>
                <a:latin typeface="Calibri"/>
                <a:cs typeface="Calibri"/>
              </a:rPr>
              <a:t>vacuum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. As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the venturi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a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simple device,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it is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more </a:t>
            </a:r>
            <a:r>
              <a:rPr dirty="0" sz="1400" i="1">
                <a:solidFill>
                  <a:srgbClr val="2E2B1F"/>
                </a:solidFill>
                <a:latin typeface="Calibri"/>
                <a:cs typeface="Calibri"/>
              </a:rPr>
              <a:t>reliable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400" spc="-5" i="1">
                <a:solidFill>
                  <a:srgbClr val="2E2B1F"/>
                </a:solidFill>
                <a:latin typeface="Calibri"/>
                <a:cs typeface="Calibri"/>
              </a:rPr>
              <a:t>inexpensive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. Both these devices 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very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well capable of providing high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if </a:t>
            </a:r>
            <a:r>
              <a:rPr dirty="0" sz="1400" spc="-10">
                <a:solidFill>
                  <a:srgbClr val="2E2B1F"/>
                </a:solidFill>
                <a:latin typeface="Calibri"/>
                <a:cs typeface="Calibri"/>
              </a:rPr>
              <a:t>there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is a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sufficient supply of </a:t>
            </a:r>
            <a:r>
              <a:rPr dirty="0" sz="1400">
                <a:solidFill>
                  <a:srgbClr val="2E2B1F"/>
                </a:solidFill>
                <a:latin typeface="Calibri"/>
                <a:cs typeface="Calibri"/>
              </a:rPr>
              <a:t>air</a:t>
            </a:r>
            <a:r>
              <a:rPr dirty="0" sz="14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Calibri"/>
                <a:cs typeface="Calibri"/>
              </a:rPr>
              <a:t>pressure.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1580134"/>
            <a:ext cx="7312025" cy="2312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00" spc="-15" b="1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1500" b="1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500" spc="-5" b="1">
                <a:solidFill>
                  <a:srgbClr val="2E2B1F"/>
                </a:solidFill>
                <a:latin typeface="Calibri"/>
                <a:cs typeface="Calibri"/>
              </a:rPr>
              <a:t>vacuum</a:t>
            </a:r>
            <a:r>
              <a:rPr dirty="0" sz="1500" spc="-1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5" b="1">
                <a:solidFill>
                  <a:srgbClr val="2E2B1F"/>
                </a:solidFill>
                <a:latin typeface="Calibri"/>
                <a:cs typeface="Calibri"/>
              </a:rPr>
              <a:t>grippers:</a:t>
            </a:r>
            <a:endParaRPr sz="1500">
              <a:latin typeface="Calibri"/>
              <a:cs typeface="Calibri"/>
            </a:endParaRPr>
          </a:p>
          <a:p>
            <a:pPr marL="241300" marR="5080" indent="-229235">
              <a:lnSpc>
                <a:spcPct val="80000"/>
              </a:lnSpc>
              <a:spcBef>
                <a:spcPts val="36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500" spc="-5" i="1">
                <a:solidFill>
                  <a:srgbClr val="2E2B1F"/>
                </a:solidFill>
                <a:latin typeface="Calibri"/>
                <a:cs typeface="Calibri"/>
              </a:rPr>
              <a:t>ball </a:t>
            </a:r>
            <a:r>
              <a:rPr dirty="0" sz="1500" spc="-10" i="1">
                <a:solidFill>
                  <a:srgbClr val="2E2B1F"/>
                </a:solidFill>
                <a:latin typeface="Calibri"/>
                <a:cs typeface="Calibri"/>
              </a:rPr>
              <a:t>joint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gripper is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capable of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changing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into various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contact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angles  </a:t>
            </a: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automatically. </a:t>
            </a:r>
            <a:r>
              <a:rPr dirty="0" sz="1500" spc="-25">
                <a:solidFill>
                  <a:srgbClr val="2E2B1F"/>
                </a:solidFill>
                <a:latin typeface="Calibri"/>
                <a:cs typeface="Calibri"/>
              </a:rPr>
              <a:t>Moreover,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the bending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moments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vacuum cups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also decreased.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It is 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carrying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irregular materials, heavy objects,</a:t>
            </a:r>
            <a:r>
              <a:rPr dirty="0" sz="15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etc.</a:t>
            </a:r>
            <a:endParaRPr sz="1500">
              <a:latin typeface="Calibri"/>
              <a:cs typeface="Calibri"/>
            </a:endParaRPr>
          </a:p>
          <a:p>
            <a:pPr marL="241300" marR="90805" indent="-229235">
              <a:lnSpc>
                <a:spcPct val="80000"/>
              </a:lnSpc>
              <a:spcBef>
                <a:spcPts val="36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gripper with </a:t>
            </a:r>
            <a:r>
              <a:rPr dirty="0" sz="1500" spc="-5" i="1">
                <a:solidFill>
                  <a:srgbClr val="2E2B1F"/>
                </a:solidFill>
                <a:latin typeface="Calibri"/>
                <a:cs typeface="Calibri"/>
              </a:rPr>
              <a:t>level </a:t>
            </a:r>
            <a:r>
              <a:rPr dirty="0" sz="1500" spc="-10" i="1">
                <a:solidFill>
                  <a:srgbClr val="2E2B1F"/>
                </a:solidFill>
                <a:latin typeface="Calibri"/>
                <a:cs typeface="Calibri"/>
              </a:rPr>
              <a:t>compensator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very helpful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balancing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objects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with 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levels.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also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has the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capability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absorb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500" spc="-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shocks.</a:t>
            </a:r>
            <a:endParaRPr sz="15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00" spc="-5" b="1">
                <a:solidFill>
                  <a:srgbClr val="2E2B1F"/>
                </a:solidFill>
                <a:latin typeface="Calibri"/>
                <a:cs typeface="Calibri"/>
              </a:rPr>
              <a:t>Applications </a:t>
            </a:r>
            <a:r>
              <a:rPr dirty="0" sz="1500" b="1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500" spc="-5" b="1">
                <a:solidFill>
                  <a:srgbClr val="2E2B1F"/>
                </a:solidFill>
                <a:latin typeface="Calibri"/>
                <a:cs typeface="Calibri"/>
              </a:rPr>
              <a:t>vacuum</a:t>
            </a:r>
            <a:r>
              <a:rPr dirty="0" sz="1500" spc="-3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2E2B1F"/>
                </a:solidFill>
                <a:latin typeface="Calibri"/>
                <a:cs typeface="Calibri"/>
              </a:rPr>
              <a:t>grippers:</a:t>
            </a:r>
            <a:endParaRPr sz="1500">
              <a:latin typeface="Calibri"/>
              <a:cs typeface="Calibri"/>
            </a:endParaRPr>
          </a:p>
          <a:p>
            <a:pPr marL="241300" indent="-229235">
              <a:lnSpc>
                <a:spcPts val="162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Vacuum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grippers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highly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useful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heavy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industries,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automobiles, compact</a:t>
            </a:r>
            <a:r>
              <a:rPr dirty="0" sz="1500" spc="-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disc</a:t>
            </a:r>
            <a:endParaRPr sz="1500">
              <a:latin typeface="Calibri"/>
              <a:cs typeface="Calibri"/>
            </a:endParaRPr>
          </a:p>
          <a:p>
            <a:pPr marL="241300">
              <a:lnSpc>
                <a:spcPts val="1620"/>
              </a:lnSpc>
            </a:pP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manufacturing,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more </a:t>
            </a: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500" spc="-5" i="1">
                <a:solidFill>
                  <a:srgbClr val="2E2B1F"/>
                </a:solidFill>
                <a:latin typeface="Calibri"/>
                <a:cs typeface="Calibri"/>
              </a:rPr>
              <a:t>material</a:t>
            </a:r>
            <a:r>
              <a:rPr dirty="0" sz="1500" spc="-20" i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5" i="1">
                <a:solidFill>
                  <a:srgbClr val="2E2B1F"/>
                </a:solidFill>
                <a:latin typeface="Calibri"/>
                <a:cs typeface="Calibri"/>
              </a:rPr>
              <a:t>handling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purposes.</a:t>
            </a:r>
            <a:endParaRPr sz="1500">
              <a:latin typeface="Calibri"/>
              <a:cs typeface="Calibri"/>
            </a:endParaRPr>
          </a:p>
          <a:p>
            <a:pPr marL="241300" marR="654050" indent="-229235">
              <a:lnSpc>
                <a:spcPct val="80000"/>
              </a:lnSpc>
              <a:spcBef>
                <a:spcPts val="36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It is also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tray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&amp; 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box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manufacturing,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labeling,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sealing, bottling, </a:t>
            </a:r>
            <a:r>
              <a:rPr dirty="0" sz="15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so on  </a:t>
            </a:r>
            <a:r>
              <a:rPr dirty="0" sz="1500" spc="-15">
                <a:solidFill>
                  <a:srgbClr val="2E2B1F"/>
                </a:solidFill>
                <a:latin typeface="Calibri"/>
                <a:cs typeface="Calibri"/>
              </a:rPr>
              <a:t>for</a:t>
            </a:r>
            <a:r>
              <a:rPr dirty="0" sz="15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500" spc="-10" i="1">
                <a:solidFill>
                  <a:srgbClr val="2E2B1F"/>
                </a:solidFill>
                <a:latin typeface="Calibri"/>
                <a:cs typeface="Calibri"/>
              </a:rPr>
              <a:t>packaging</a:t>
            </a:r>
            <a:r>
              <a:rPr dirty="0" sz="1500" spc="-10">
                <a:solidFill>
                  <a:srgbClr val="2E2B1F"/>
                </a:solidFill>
                <a:latin typeface="Calibri"/>
                <a:cs typeface="Calibri"/>
              </a:rPr>
              <a:t>purposes.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1564970"/>
            <a:ext cx="5507355" cy="203771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600" spc="-85">
                <a:solidFill>
                  <a:srgbClr val="000099"/>
                </a:solidFill>
              </a:rPr>
              <a:t>Sensors </a:t>
            </a:r>
            <a:r>
              <a:rPr dirty="0" sz="6600" spc="-75">
                <a:solidFill>
                  <a:srgbClr val="000099"/>
                </a:solidFill>
              </a:rPr>
              <a:t>Used</a:t>
            </a:r>
            <a:r>
              <a:rPr dirty="0" sz="6600" spc="-390">
                <a:solidFill>
                  <a:srgbClr val="000099"/>
                </a:solidFill>
              </a:rPr>
              <a:t> </a:t>
            </a:r>
            <a:r>
              <a:rPr dirty="0" sz="6600" spc="-50">
                <a:solidFill>
                  <a:srgbClr val="000099"/>
                </a:solidFill>
              </a:rPr>
              <a:t>in  </a:t>
            </a:r>
            <a:r>
              <a:rPr dirty="0" sz="6600" spc="-100">
                <a:solidFill>
                  <a:srgbClr val="000099"/>
                </a:solidFill>
              </a:rPr>
              <a:t>Robot</a:t>
            </a:r>
            <a:endParaRPr sz="660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54012" y="309562"/>
            <a:ext cx="795337" cy="8651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8401" y="1746250"/>
            <a:ext cx="728662" cy="885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9087" y="1585849"/>
            <a:ext cx="1219200" cy="1212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35100" y="325500"/>
            <a:ext cx="981075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62100" y="3209925"/>
            <a:ext cx="1257300" cy="866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400" y="3181350"/>
            <a:ext cx="460375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2425" y="4343400"/>
            <a:ext cx="619125" cy="742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54875" y="5183251"/>
            <a:ext cx="1679575" cy="13318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99351" y="1295400"/>
            <a:ext cx="742950" cy="7715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17825" y="479488"/>
            <a:ext cx="1143000" cy="10017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82976" y="1985962"/>
            <a:ext cx="2438400" cy="2555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51700" y="2455862"/>
            <a:ext cx="1654175" cy="9318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338701" y="5456237"/>
            <a:ext cx="1295400" cy="109696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45176" y="2963798"/>
            <a:ext cx="533400" cy="5143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662551" y="3868737"/>
            <a:ext cx="1157287" cy="6365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038850" y="2625725"/>
            <a:ext cx="1100137" cy="72072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38650" y="4795773"/>
            <a:ext cx="1524000" cy="21272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21125" y="2774886"/>
            <a:ext cx="1143000" cy="9286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44825" y="2746375"/>
            <a:ext cx="646112" cy="69532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139176" y="392112"/>
            <a:ext cx="454025" cy="12620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108825" y="304863"/>
            <a:ext cx="585787" cy="67151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059176" y="2214498"/>
            <a:ext cx="2314575" cy="2063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25925" y="1273238"/>
            <a:ext cx="1143000" cy="35401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33776" y="4008373"/>
            <a:ext cx="1008062" cy="3333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250176" y="3709987"/>
            <a:ext cx="1655699" cy="110331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257425" y="5534025"/>
            <a:ext cx="382587" cy="6762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787650" y="4694237"/>
            <a:ext cx="990600" cy="62706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09775" y="4359275"/>
            <a:ext cx="695325" cy="71437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059176" y="5872162"/>
            <a:ext cx="1057275" cy="44291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2425" y="3181350"/>
            <a:ext cx="296862" cy="9144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3366896" y="6313423"/>
            <a:ext cx="466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Solar</a:t>
            </a:r>
            <a:r>
              <a:rPr dirty="0" sz="800" spc="-6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Cell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5965" y="2826257"/>
            <a:ext cx="109537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Digital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Infrared</a:t>
            </a:r>
            <a:r>
              <a:rPr dirty="0" sz="800" spc="-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Ranging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37252" y="6511849"/>
            <a:ext cx="4572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Co</a:t>
            </a:r>
            <a:r>
              <a:rPr dirty="0" sz="800" spc="10">
                <a:solidFill>
                  <a:srgbClr val="2E2B1F"/>
                </a:solidFill>
                <a:latin typeface="Arial"/>
                <a:cs typeface="Arial"/>
              </a:rPr>
              <a:t>m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pa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ss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00853" y="3571113"/>
            <a:ext cx="63817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Touch</a:t>
            </a:r>
            <a:r>
              <a:rPr dirty="0" sz="800" spc="-5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Switch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80530" y="3270884"/>
            <a:ext cx="76136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Pressure</a:t>
            </a:r>
            <a:r>
              <a:rPr dirty="0" sz="800" spc="-4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Switch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17647" y="3537584"/>
            <a:ext cx="56769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Limit</a:t>
            </a:r>
            <a:r>
              <a:rPr dirty="0" sz="800" spc="-7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Switch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718050" y="5022341"/>
            <a:ext cx="10414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Magnetic Reed</a:t>
            </a:r>
            <a:r>
              <a:rPr dirty="0" sz="800" spc="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Switch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30902" y="4461764"/>
            <a:ext cx="79184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Magnetic</a:t>
            </a:r>
            <a:r>
              <a:rPr dirty="0" sz="800" spc="-1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28686" y="3388232"/>
            <a:ext cx="94361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Miniature Polaroid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9848" y="3388232"/>
            <a:ext cx="26797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s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o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547609" y="4788789"/>
            <a:ext cx="10521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Polaroid Sensor</a:t>
            </a:r>
            <a:r>
              <a:rPr dirty="0" sz="800" spc="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Board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04607" y="6542023"/>
            <a:ext cx="10496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Piezo Ultrasonic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Trans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442063" y="6542023"/>
            <a:ext cx="7023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ducers</a:t>
            </a:r>
            <a:endParaRPr sz="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359022" y="4369689"/>
            <a:ext cx="4222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Th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y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r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</a:t>
            </a:r>
            <a:r>
              <a:rPr dirty="0" sz="800" spc="5">
                <a:solidFill>
                  <a:srgbClr val="2E2B1F"/>
                </a:solidFill>
                <a:latin typeface="Arial"/>
                <a:cs typeface="Arial"/>
              </a:rPr>
              <a:t>s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t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o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217409" y="1035176"/>
            <a:ext cx="56515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Gas</a:t>
            </a:r>
            <a:r>
              <a:rPr dirty="0" sz="800" spc="-4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005698" y="1703577"/>
            <a:ext cx="808990" cy="269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8382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Gieger-Muller 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Radiation</a:t>
            </a:r>
            <a:r>
              <a:rPr dirty="0" sz="800" spc="-5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410202" y="1619503"/>
            <a:ext cx="9004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Piezo Bend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46372" y="2421382"/>
            <a:ext cx="110934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Resistive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Bend</a:t>
            </a:r>
            <a:r>
              <a:rPr dirty="0" sz="800" spc="-3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Sensors</a:t>
            </a:r>
            <a:endParaRPr sz="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048125" y="3725036"/>
            <a:ext cx="110744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Mechanical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Tilt</a:t>
            </a:r>
            <a:r>
              <a:rPr dirty="0" sz="800" spc="-1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Sensors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047238" y="1467103"/>
            <a:ext cx="929005" cy="269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07645" marR="5080" indent="-19558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Pendulum</a:t>
            </a:r>
            <a:r>
              <a:rPr dirty="0" sz="800" spc="-3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Resistive  Tilt</a:t>
            </a:r>
            <a:r>
              <a:rPr dirty="0" sz="800" spc="-2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Sensors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812163" y="2642107"/>
            <a:ext cx="1040130" cy="269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28321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CDS Cell 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Resistive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Light</a:t>
            </a:r>
            <a:r>
              <a:rPr dirty="0" sz="800" spc="-4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97853" y="4871465"/>
            <a:ext cx="6902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444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Hall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Effect 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Magnetic</a:t>
            </a:r>
            <a:r>
              <a:rPr dirty="0" sz="800" spc="-4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Field 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Sensors</a:t>
            </a:r>
            <a:endParaRPr sz="8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857875" y="5510212"/>
            <a:ext cx="1122362" cy="8794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6217158" y="6476796"/>
            <a:ext cx="4572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Co</a:t>
            </a:r>
            <a:r>
              <a:rPr dirty="0" sz="800" spc="10">
                <a:solidFill>
                  <a:srgbClr val="2E2B1F"/>
                </a:solidFill>
                <a:latin typeface="Arial"/>
                <a:cs typeface="Arial"/>
              </a:rPr>
              <a:t>m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pa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ss</a:t>
            </a:r>
            <a:endParaRPr sz="8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870073" y="5327141"/>
            <a:ext cx="8286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IRDA</a:t>
            </a:r>
            <a:r>
              <a:rPr dirty="0" sz="800" spc="-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Transceiver</a:t>
            </a:r>
            <a:endParaRPr sz="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495171" y="5119242"/>
            <a:ext cx="9036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IR Amplifier</a:t>
            </a:r>
            <a:r>
              <a:rPr dirty="0" sz="800" spc="-8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53539" y="6205220"/>
            <a:ext cx="60642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235" marR="5080" indent="-9017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IR</a:t>
            </a:r>
            <a:r>
              <a:rPr dirty="0" sz="800" spc="-7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Modulator  Receiver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25653" y="6305194"/>
            <a:ext cx="8121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9685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Lite-On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IR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Remote</a:t>
            </a:r>
            <a:r>
              <a:rPr dirty="0" sz="800" spc="-5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Receiver</a:t>
            </a:r>
            <a:endParaRPr sz="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59255" y="6267094"/>
            <a:ext cx="81216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Radio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Shack  Remote</a:t>
            </a:r>
            <a:r>
              <a:rPr dirty="0" sz="800" spc="-6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Receiver</a:t>
            </a:r>
            <a:endParaRPr sz="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806320" y="4001261"/>
            <a:ext cx="7956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IR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r>
              <a:rPr dirty="0" sz="800" spc="-5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w/lens</a:t>
            </a:r>
            <a:endParaRPr sz="8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863979" y="1152525"/>
            <a:ext cx="24574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G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y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r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o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93598" y="1166876"/>
            <a:ext cx="68516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Acc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e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le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r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o</a:t>
            </a:r>
            <a:r>
              <a:rPr dirty="0" sz="800" spc="10">
                <a:solidFill>
                  <a:srgbClr val="2E2B1F"/>
                </a:solidFill>
                <a:latin typeface="Arial"/>
                <a:cs typeface="Arial"/>
              </a:rPr>
              <a:t>m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e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t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e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9110" y="5047563"/>
            <a:ext cx="6096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IR</a:t>
            </a:r>
            <a:r>
              <a:rPr dirty="0" sz="800" spc="-7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Reflection</a:t>
            </a:r>
            <a:endParaRPr sz="800">
              <a:latin typeface="Arial"/>
              <a:cs typeface="Arial"/>
            </a:endParaRPr>
          </a:p>
          <a:p>
            <a:pPr algn="ctr" marL="25400">
              <a:lnSpc>
                <a:spcPct val="100000"/>
              </a:lnSpc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Sensor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250950" y="5419725"/>
            <a:ext cx="644525" cy="7620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66712" y="5372100"/>
            <a:ext cx="542925" cy="93345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958392" y="4049014"/>
            <a:ext cx="30289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IR</a:t>
            </a:r>
            <a:r>
              <a:rPr dirty="0" sz="800" spc="-10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Pin 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D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io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d</a:t>
            </a: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723001" y="1906587"/>
            <a:ext cx="939800" cy="34766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5882132" y="2092579"/>
            <a:ext cx="2035810" cy="381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76325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Pyroelectric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Detector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>
                <a:solidFill>
                  <a:srgbClr val="2E2B1F"/>
                </a:solidFill>
                <a:latin typeface="Arial"/>
                <a:cs typeface="Arial"/>
              </a:rPr>
              <a:t>UV</a:t>
            </a:r>
            <a:r>
              <a:rPr dirty="0" sz="800" spc="-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Detector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248400" y="3962400"/>
            <a:ext cx="642937" cy="79057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618226" y="212725"/>
            <a:ext cx="1296924" cy="116205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5780659" y="1403350"/>
            <a:ext cx="68834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Metal</a:t>
            </a:r>
            <a:r>
              <a:rPr dirty="0" sz="800" spc="-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E2B1F"/>
                </a:solidFill>
                <a:latin typeface="Arial"/>
                <a:cs typeface="Arial"/>
              </a:rPr>
              <a:t>Detector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17170"/>
            <a:ext cx="5153025" cy="14274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Sensors </a:t>
            </a:r>
            <a:r>
              <a:rPr dirty="0" spc="-75"/>
              <a:t>used </a:t>
            </a:r>
            <a:r>
              <a:rPr dirty="0" spc="-55"/>
              <a:t>in</a:t>
            </a:r>
            <a:r>
              <a:rPr dirty="0" spc="-530"/>
              <a:t> </a:t>
            </a:r>
            <a:r>
              <a:rPr dirty="0" spc="-100"/>
              <a:t>robot  </a:t>
            </a:r>
            <a:r>
              <a:rPr dirty="0" spc="-105"/>
              <a:t>navigation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1555445"/>
            <a:ext cx="6403975" cy="4491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Resistive</a:t>
            </a:r>
            <a:r>
              <a:rPr dirty="0" sz="22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ts val="2275"/>
              </a:lnSpc>
              <a:spcBef>
                <a:spcPts val="15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bend sensors, </a:t>
            </a:r>
            <a:r>
              <a:rPr dirty="0" sz="1900" spc="-25">
                <a:solidFill>
                  <a:srgbClr val="2E2B1F"/>
                </a:solidFill>
                <a:latin typeface="Calibri"/>
                <a:cs typeface="Calibri"/>
              </a:rPr>
              <a:t>potentiometer,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resistive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photocells,</a:t>
            </a:r>
            <a:r>
              <a:rPr dirty="0" sz="1900" spc="1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...</a:t>
            </a:r>
            <a:endParaRPr sz="1900">
              <a:latin typeface="Calibri"/>
              <a:cs typeface="Calibri"/>
            </a:endParaRPr>
          </a:p>
          <a:p>
            <a:pPr marL="241300" indent="-229235">
              <a:lnSpc>
                <a:spcPts val="263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30">
                <a:solidFill>
                  <a:srgbClr val="2E2B1F"/>
                </a:solidFill>
                <a:latin typeface="Calibri"/>
                <a:cs typeface="Calibri"/>
              </a:rPr>
              <a:t>Tactile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ts val="2275"/>
              </a:lnSpc>
              <a:spcBef>
                <a:spcPts val="15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contact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switch,</a:t>
            </a:r>
            <a:r>
              <a:rPr dirty="0" sz="19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bumpers…</a:t>
            </a:r>
            <a:endParaRPr sz="1900">
              <a:latin typeface="Calibri"/>
              <a:cs typeface="Calibri"/>
            </a:endParaRPr>
          </a:p>
          <a:p>
            <a:pPr marL="241300" indent="-229235">
              <a:lnSpc>
                <a:spcPts val="263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Infrared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ts val="2275"/>
              </a:lnSpc>
              <a:spcBef>
                <a:spcPts val="15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Reflective, </a:t>
            </a:r>
            <a:r>
              <a:rPr dirty="0" sz="1900" spc="-30">
                <a:solidFill>
                  <a:srgbClr val="2E2B1F"/>
                </a:solidFill>
                <a:latin typeface="Calibri"/>
                <a:cs typeface="Calibri"/>
              </a:rPr>
              <a:t>proximity,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distance</a:t>
            </a:r>
            <a:r>
              <a:rPr dirty="0" sz="1900" spc="114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sensors…</a:t>
            </a:r>
            <a:endParaRPr sz="1900">
              <a:latin typeface="Calibri"/>
              <a:cs typeface="Calibri"/>
            </a:endParaRPr>
          </a:p>
          <a:p>
            <a:pPr marL="241300" indent="-229235">
              <a:lnSpc>
                <a:spcPts val="263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Ultrasonic Distance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Inertial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(measure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second derivatives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9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position)</a:t>
            </a:r>
            <a:endParaRPr sz="1900">
              <a:latin typeface="Calibri"/>
              <a:cs typeface="Calibri"/>
            </a:endParaRPr>
          </a:p>
          <a:p>
            <a:pPr lvl="1" marL="538480" indent="-229235">
              <a:lnSpc>
                <a:spcPts val="2275"/>
              </a:lnSpc>
              <a:spcBef>
                <a:spcPts val="10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1900" spc="-25">
                <a:solidFill>
                  <a:srgbClr val="2E2B1F"/>
                </a:solidFill>
                <a:latin typeface="Calibri"/>
                <a:cs typeface="Calibri"/>
              </a:rPr>
              <a:t>Accelerometer,</a:t>
            </a:r>
            <a:r>
              <a:rPr dirty="0" sz="19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Gyroscopes,</a:t>
            </a:r>
            <a:endParaRPr sz="1900">
              <a:latin typeface="Calibri"/>
              <a:cs typeface="Calibri"/>
            </a:endParaRPr>
          </a:p>
          <a:p>
            <a:pPr marL="241300" indent="-229235">
              <a:lnSpc>
                <a:spcPts val="263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Orientation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ts val="2275"/>
              </a:lnSpc>
              <a:spcBef>
                <a:spcPts val="10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Compass,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Inclinometer</a:t>
            </a:r>
            <a:endParaRPr sz="1900">
              <a:latin typeface="Calibri"/>
              <a:cs typeface="Calibri"/>
            </a:endParaRPr>
          </a:p>
          <a:p>
            <a:pPr marL="241300" indent="-229235">
              <a:lnSpc>
                <a:spcPts val="263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Laser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range</a:t>
            </a:r>
            <a:r>
              <a:rPr dirty="0" sz="22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Vision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Global Positioning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System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520890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95">
                <a:solidFill>
                  <a:srgbClr val="000099"/>
                </a:solidFill>
              </a:rPr>
              <a:t>Classification </a:t>
            </a:r>
            <a:r>
              <a:rPr dirty="0" sz="4000" spc="-50">
                <a:solidFill>
                  <a:srgbClr val="000099"/>
                </a:solidFill>
              </a:rPr>
              <a:t>of</a:t>
            </a:r>
            <a:r>
              <a:rPr dirty="0" sz="4000" spc="-365">
                <a:solidFill>
                  <a:srgbClr val="000099"/>
                </a:solidFill>
              </a:rPr>
              <a:t> </a:t>
            </a:r>
            <a:r>
              <a:rPr dirty="0" spc="-90">
                <a:solidFill>
                  <a:srgbClr val="000099"/>
                </a:solidFill>
              </a:rPr>
              <a:t>Sensors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879144" y="1110742"/>
            <a:ext cx="7805420" cy="411416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241300" marR="589280" indent="-228600">
              <a:lnSpc>
                <a:spcPts val="302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Internal </a:t>
            </a:r>
            <a:r>
              <a:rPr dirty="0" sz="2800" spc="-25">
                <a:solidFill>
                  <a:srgbClr val="2E2B1F"/>
                </a:solidFill>
                <a:latin typeface="Calibri"/>
                <a:cs typeface="Calibri"/>
              </a:rPr>
              <a:t>state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(proprioception) </a:t>
            </a:r>
            <a:r>
              <a:rPr dirty="0" sz="2800" spc="-65">
                <a:solidFill>
                  <a:srgbClr val="2E2B1F"/>
                </a:solidFill>
                <a:latin typeface="Calibri"/>
                <a:cs typeface="Calibri"/>
              </a:rPr>
              <a:t>v.s.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external </a:t>
            </a:r>
            <a:r>
              <a:rPr dirty="0" sz="2800" spc="-25">
                <a:solidFill>
                  <a:srgbClr val="2E2B1F"/>
                </a:solidFill>
                <a:latin typeface="Calibri"/>
                <a:cs typeface="Calibri"/>
              </a:rPr>
              <a:t>state 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(exteroceptive)</a:t>
            </a:r>
            <a:endParaRPr sz="2800">
              <a:latin typeface="Calibri"/>
              <a:cs typeface="Calibri"/>
            </a:endParaRPr>
          </a:p>
          <a:p>
            <a:pPr lvl="1" marL="537845" marR="256540" indent="-228600">
              <a:lnSpc>
                <a:spcPts val="2590"/>
              </a:lnSpc>
              <a:spcBef>
                <a:spcPts val="60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feedback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robot internal parameters, </a:t>
            </a:r>
            <a:r>
              <a:rPr dirty="0" sz="2400" spc="5">
                <a:solidFill>
                  <a:srgbClr val="2E2B1F"/>
                </a:solidFill>
                <a:latin typeface="Calibri"/>
                <a:cs typeface="Calibri"/>
              </a:rPr>
              <a:t>e.g.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battery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level, 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wheel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position,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joint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angle,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 etc,</a:t>
            </a:r>
            <a:endParaRPr sz="2400">
              <a:latin typeface="Calibri"/>
              <a:cs typeface="Calibri"/>
            </a:endParaRPr>
          </a:p>
          <a:p>
            <a:pPr lvl="1" marL="537845" indent="-229235">
              <a:lnSpc>
                <a:spcPts val="2700"/>
              </a:lnSpc>
              <a:spcBef>
                <a:spcPts val="25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observation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environments,</a:t>
            </a:r>
            <a:r>
              <a:rPr dirty="0" sz="24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objects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305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Active </a:t>
            </a:r>
            <a:r>
              <a:rPr dirty="0" sz="2800" spc="-65">
                <a:solidFill>
                  <a:srgbClr val="2E2B1F"/>
                </a:solidFill>
                <a:latin typeface="Calibri"/>
                <a:cs typeface="Calibri"/>
              </a:rPr>
              <a:t>v.s.</a:t>
            </a:r>
            <a:r>
              <a:rPr dirty="0" sz="2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non-active</a:t>
            </a:r>
            <a:endParaRPr sz="2800">
              <a:latin typeface="Calibri"/>
              <a:cs typeface="Calibri"/>
            </a:endParaRPr>
          </a:p>
          <a:p>
            <a:pPr lvl="1" marL="537845" indent="-229235">
              <a:lnSpc>
                <a:spcPts val="2605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emitting energy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into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environment,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e.g., </a:t>
            </a:r>
            <a:r>
              <a:rPr dirty="0" sz="2400" spc="-45">
                <a:solidFill>
                  <a:srgbClr val="2E2B1F"/>
                </a:solidFill>
                <a:latin typeface="Calibri"/>
                <a:cs typeface="Calibri"/>
              </a:rPr>
              <a:t>radar,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sonar</a:t>
            </a:r>
            <a:endParaRPr sz="2400">
              <a:latin typeface="Calibri"/>
              <a:cs typeface="Calibri"/>
            </a:endParaRPr>
          </a:p>
          <a:p>
            <a:pPr lvl="1" marL="537845" indent="-229235">
              <a:lnSpc>
                <a:spcPts val="2555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passively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receive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energy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make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observation, </a:t>
            </a:r>
            <a:r>
              <a:rPr dirty="0" sz="2400" spc="5">
                <a:solidFill>
                  <a:srgbClr val="2E2B1F"/>
                </a:solidFill>
                <a:latin typeface="Calibri"/>
                <a:cs typeface="Calibri"/>
              </a:rPr>
              <a:t>e.g.,</a:t>
            </a:r>
            <a:r>
              <a:rPr dirty="0" sz="24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camera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ts val="301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Contact </a:t>
            </a:r>
            <a:r>
              <a:rPr dirty="0" sz="2800" spc="-65">
                <a:solidFill>
                  <a:srgbClr val="2E2B1F"/>
                </a:solidFill>
                <a:latin typeface="Calibri"/>
                <a:cs typeface="Calibri"/>
              </a:rPr>
              <a:t>v.s.</a:t>
            </a:r>
            <a:r>
              <a:rPr dirty="0" sz="2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non-contact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ts val="306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Visual </a:t>
            </a:r>
            <a:r>
              <a:rPr dirty="0" sz="2800" spc="-65">
                <a:solidFill>
                  <a:srgbClr val="2E2B1F"/>
                </a:solidFill>
                <a:latin typeface="Calibri"/>
                <a:cs typeface="Calibri"/>
              </a:rPr>
              <a:t>v.s.</a:t>
            </a:r>
            <a:r>
              <a:rPr dirty="0" sz="2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non-visual</a:t>
            </a:r>
            <a:endParaRPr sz="2800">
              <a:latin typeface="Calibri"/>
              <a:cs typeface="Calibri"/>
            </a:endParaRPr>
          </a:p>
          <a:p>
            <a:pPr lvl="1" marL="537845" indent="-229235">
              <a:lnSpc>
                <a:spcPts val="275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vision-based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sensing,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image processing,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video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 camera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9740" y="419861"/>
            <a:ext cx="592201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95">
                <a:solidFill>
                  <a:srgbClr val="3333FF"/>
                </a:solidFill>
              </a:rPr>
              <a:t>Robotic </a:t>
            </a:r>
            <a:r>
              <a:rPr dirty="0" sz="4000" spc="-90">
                <a:solidFill>
                  <a:srgbClr val="3333FF"/>
                </a:solidFill>
              </a:rPr>
              <a:t>Sensor</a:t>
            </a:r>
            <a:r>
              <a:rPr dirty="0" sz="4000" spc="-385">
                <a:solidFill>
                  <a:srgbClr val="3333FF"/>
                </a:solidFill>
              </a:rPr>
              <a:t> </a:t>
            </a:r>
            <a:r>
              <a:rPr dirty="0" sz="4000" spc="-95">
                <a:solidFill>
                  <a:srgbClr val="3333FF"/>
                </a:solidFill>
              </a:rPr>
              <a:t>Classification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05815" y="1090421"/>
            <a:ext cx="8616315" cy="28321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72465" indent="-660400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200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FF0000"/>
                </a:solidFill>
                <a:latin typeface="Calibri"/>
                <a:cs typeface="Calibri"/>
              </a:rPr>
              <a:t>general, robotic sensors </a:t>
            </a:r>
            <a:r>
              <a:rPr dirty="0" sz="2000" spc="-5">
                <a:solidFill>
                  <a:srgbClr val="FF0000"/>
                </a:solidFill>
                <a:latin typeface="Calibri"/>
                <a:cs typeface="Calibri"/>
              </a:rPr>
              <a:t>can be divided </a:t>
            </a:r>
            <a:r>
              <a:rPr dirty="0" sz="2000" spc="-15">
                <a:solidFill>
                  <a:srgbClr val="FF0000"/>
                </a:solidFill>
                <a:latin typeface="Calibri"/>
                <a:cs typeface="Calibri"/>
              </a:rPr>
              <a:t>into </a:t>
            </a:r>
            <a:r>
              <a:rPr dirty="0" sz="2000" spc="-10">
                <a:solidFill>
                  <a:srgbClr val="FF0000"/>
                </a:solidFill>
                <a:latin typeface="Calibri"/>
                <a:cs typeface="Calibri"/>
              </a:rPr>
              <a:t>two</a:t>
            </a:r>
            <a:r>
              <a:rPr dirty="0" sz="2000" spc="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0000"/>
                </a:solidFill>
                <a:latin typeface="Calibri"/>
                <a:cs typeface="Calibri"/>
              </a:rPr>
              <a:t>classes: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A9A47B"/>
              </a:buClr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algn="just" lvl="1" marL="1797050" marR="5080" indent="-413384">
              <a:lnSpc>
                <a:spcPct val="80000"/>
              </a:lnSpc>
              <a:buClr>
                <a:srgbClr val="2E2B1F"/>
              </a:buClr>
              <a:buAutoNum type="romanLcPeriod"/>
              <a:tabLst>
                <a:tab pos="1797685" algn="l"/>
              </a:tabLst>
            </a:pPr>
            <a:r>
              <a:rPr dirty="0" sz="1800" spc="-15" b="1">
                <a:solidFill>
                  <a:srgbClr val="AF1C1C"/>
                </a:solidFill>
                <a:latin typeface="Calibri"/>
                <a:cs typeface="Calibri"/>
              </a:rPr>
              <a:t>Internal </a:t>
            </a:r>
            <a:r>
              <a:rPr dirty="0" sz="1800" spc="-20" b="1">
                <a:solidFill>
                  <a:srgbClr val="AF1C1C"/>
                </a:solidFill>
                <a:latin typeface="Calibri"/>
                <a:cs typeface="Calibri"/>
              </a:rPr>
              <a:t>state</a:t>
            </a:r>
            <a:r>
              <a:rPr dirty="0" sz="1800" spc="365" b="1">
                <a:solidFill>
                  <a:srgbClr val="AF1C1C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AF1C1C"/>
                </a:solidFill>
                <a:latin typeface="Calibri"/>
                <a:cs typeface="Calibri"/>
              </a:rPr>
              <a:t>sensors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-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device being used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measure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position,  velocity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acceleration 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robot joint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and/or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end-effector.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These  devices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potentiometer,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tachometers, synchros, resolvers, differential 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transformers,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optical interrupters, optical encoders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1800" spc="1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accelerometer.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2E2B1F"/>
              </a:buClr>
              <a:buFont typeface="Calibri"/>
              <a:buAutoNum type="romanLcPeriod"/>
            </a:pP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2E2B1F"/>
              </a:buClr>
              <a:buFont typeface="Calibri"/>
              <a:buAutoNum type="romanLcPeriod"/>
            </a:pPr>
            <a:endParaRPr sz="2300">
              <a:latin typeface="Times New Roman"/>
              <a:cs typeface="Times New Roman"/>
            </a:endParaRPr>
          </a:p>
          <a:p>
            <a:pPr lvl="1" marL="1797050" marR="302895" indent="-413384">
              <a:lnSpc>
                <a:spcPct val="80000"/>
              </a:lnSpc>
              <a:buClr>
                <a:srgbClr val="2E2B1F"/>
              </a:buClr>
              <a:buAutoNum type="romanLcPeriod"/>
              <a:tabLst>
                <a:tab pos="1797050" algn="l"/>
                <a:tab pos="1797685" algn="l"/>
              </a:tabLst>
            </a:pPr>
            <a:r>
              <a:rPr dirty="0" sz="1800" spc="-5" b="1">
                <a:solidFill>
                  <a:srgbClr val="AF1C1C"/>
                </a:solidFill>
                <a:latin typeface="Calibri"/>
                <a:cs typeface="Calibri"/>
              </a:rPr>
              <a:t>External </a:t>
            </a:r>
            <a:r>
              <a:rPr dirty="0" sz="1800" spc="-20" b="1">
                <a:solidFill>
                  <a:srgbClr val="AF1C1C"/>
                </a:solidFill>
                <a:latin typeface="Calibri"/>
                <a:cs typeface="Calibri"/>
              </a:rPr>
              <a:t>state </a:t>
            </a:r>
            <a:r>
              <a:rPr dirty="0" sz="1800" spc="-5" b="1">
                <a:solidFill>
                  <a:srgbClr val="AF1C1C"/>
                </a:solidFill>
                <a:latin typeface="Calibri"/>
                <a:cs typeface="Calibri"/>
              </a:rPr>
              <a:t>sensors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–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device being used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monitor 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relationship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between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kinematics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and/or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dynamics with its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task,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surrounding, or the object being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manipulated.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47242"/>
            <a:ext cx="667575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85">
                <a:solidFill>
                  <a:srgbClr val="3333FF"/>
                </a:solidFill>
              </a:rPr>
              <a:t>Sensor </a:t>
            </a:r>
            <a:r>
              <a:rPr dirty="0" sz="3600" spc="-100">
                <a:solidFill>
                  <a:srgbClr val="3333FF"/>
                </a:solidFill>
              </a:rPr>
              <a:t>Selection/Sensing</a:t>
            </a:r>
            <a:r>
              <a:rPr dirty="0" sz="3600" spc="-380">
                <a:solidFill>
                  <a:srgbClr val="3333FF"/>
                </a:solidFill>
              </a:rPr>
              <a:t> </a:t>
            </a:r>
            <a:r>
              <a:rPr dirty="0" sz="3600" spc="-145">
                <a:solidFill>
                  <a:srgbClr val="3333FF"/>
                </a:solidFill>
              </a:rPr>
              <a:t>Taxonomy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535940" y="1585925"/>
            <a:ext cx="796861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dirty="0" sz="2000" spc="-10">
                <a:solidFill>
                  <a:srgbClr val="AF1C1C"/>
                </a:solidFill>
                <a:latin typeface="Calibri"/>
                <a:cs typeface="Calibri"/>
              </a:rPr>
              <a:t>There are many </a:t>
            </a:r>
            <a:r>
              <a:rPr dirty="0" sz="2000" spc="-15">
                <a:solidFill>
                  <a:srgbClr val="AF1C1C"/>
                </a:solidFill>
                <a:latin typeface="Calibri"/>
                <a:cs typeface="Calibri"/>
              </a:rPr>
              <a:t>different </a:t>
            </a:r>
            <a:r>
              <a:rPr dirty="0" sz="2000">
                <a:solidFill>
                  <a:srgbClr val="AF1C1C"/>
                </a:solidFill>
                <a:latin typeface="Calibri"/>
                <a:cs typeface="Calibri"/>
              </a:rPr>
              <a:t>types of </a:t>
            </a:r>
            <a:r>
              <a:rPr dirty="0" sz="2000" spc="-10">
                <a:solidFill>
                  <a:srgbClr val="AF1C1C"/>
                </a:solidFill>
                <a:latin typeface="Calibri"/>
                <a:cs typeface="Calibri"/>
              </a:rPr>
              <a:t>robot sensors available </a:t>
            </a:r>
            <a:r>
              <a:rPr dirty="0" sz="2000">
                <a:solidFill>
                  <a:srgbClr val="AF1C1C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AF1C1C"/>
                </a:solidFill>
                <a:latin typeface="Calibri"/>
                <a:cs typeface="Calibri"/>
              </a:rPr>
              <a:t>there</a:t>
            </a:r>
            <a:r>
              <a:rPr dirty="0" sz="2000" spc="50">
                <a:solidFill>
                  <a:srgbClr val="AF1C1C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AF1C1C"/>
                </a:solidFill>
                <a:latin typeface="Calibri"/>
                <a:cs typeface="Calibri"/>
              </a:rPr>
              <a:t>are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080385"/>
            <a:ext cx="1149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A9A47B"/>
                </a:solidFill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1831060"/>
            <a:ext cx="7762240" cy="185483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622300">
              <a:lnSpc>
                <a:spcPct val="100000"/>
              </a:lnSpc>
              <a:spcBef>
                <a:spcPts val="340"/>
              </a:spcBef>
            </a:pPr>
            <a:r>
              <a:rPr dirty="0" sz="2000" spc="-10">
                <a:solidFill>
                  <a:srgbClr val="AF1C1C"/>
                </a:solidFill>
                <a:latin typeface="Calibri"/>
                <a:cs typeface="Calibri"/>
              </a:rPr>
              <a:t>many </a:t>
            </a:r>
            <a:r>
              <a:rPr dirty="0" sz="2000" spc="-15">
                <a:solidFill>
                  <a:srgbClr val="AF1C1C"/>
                </a:solidFill>
                <a:latin typeface="Calibri"/>
                <a:cs typeface="Calibri"/>
              </a:rPr>
              <a:t>different </a:t>
            </a:r>
            <a:r>
              <a:rPr dirty="0" sz="2000" spc="-10">
                <a:solidFill>
                  <a:srgbClr val="AF1C1C"/>
                </a:solidFill>
                <a:latin typeface="Calibri"/>
                <a:cs typeface="Calibri"/>
              </a:rPr>
              <a:t>parameter </a:t>
            </a:r>
            <a:r>
              <a:rPr dirty="0" sz="2000" spc="-5">
                <a:solidFill>
                  <a:srgbClr val="AF1C1C"/>
                </a:solidFill>
                <a:latin typeface="Calibri"/>
                <a:cs typeface="Calibri"/>
              </a:rPr>
              <a:t>measured by </a:t>
            </a:r>
            <a:r>
              <a:rPr dirty="0" sz="2000">
                <a:solidFill>
                  <a:srgbClr val="AF1C1C"/>
                </a:solidFill>
                <a:latin typeface="Calibri"/>
                <a:cs typeface="Calibri"/>
              </a:rPr>
              <a:t>these</a:t>
            </a:r>
            <a:r>
              <a:rPr dirty="0" sz="2000" spc="40">
                <a:solidFill>
                  <a:srgbClr val="AF1C1C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AF1C1C"/>
                </a:solidFill>
                <a:latin typeface="Calibri"/>
                <a:cs typeface="Calibri"/>
              </a:rPr>
              <a:t>sensors.</a:t>
            </a:r>
            <a:endParaRPr sz="2000">
              <a:latin typeface="Calibri"/>
              <a:cs typeface="Calibri"/>
            </a:endParaRPr>
          </a:p>
          <a:p>
            <a:pPr marL="622300" marR="5080" indent="-610235">
              <a:lnSpc>
                <a:spcPts val="2160"/>
              </a:lnSpc>
              <a:spcBef>
                <a:spcPts val="509"/>
              </a:spcBef>
              <a:buClr>
                <a:srgbClr val="A9A47B"/>
              </a:buClr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The application </a:t>
            </a:r>
            <a:r>
              <a:rPr dirty="0" sz="2000" spc="-10">
                <a:solidFill>
                  <a:srgbClr val="C4D7D6"/>
                </a:solidFill>
                <a:latin typeface="Calibri"/>
                <a:cs typeface="Calibri"/>
              </a:rPr>
              <a:t>process,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should be carried out in </a:t>
            </a:r>
            <a:r>
              <a:rPr dirty="0" sz="2000">
                <a:solidFill>
                  <a:srgbClr val="C4D7D6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C4D7D6"/>
                </a:solidFill>
                <a:latin typeface="Calibri"/>
                <a:cs typeface="Calibri"/>
              </a:rPr>
              <a:t>top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down </a:t>
            </a:r>
            <a:r>
              <a:rPr dirty="0" sz="2000" spc="-25">
                <a:solidFill>
                  <a:srgbClr val="C4D7D6"/>
                </a:solidFill>
                <a:latin typeface="Calibri"/>
                <a:cs typeface="Calibri"/>
              </a:rPr>
              <a:t>manner,  </a:t>
            </a:r>
            <a:r>
              <a:rPr dirty="0" sz="2000" spc="-10">
                <a:solidFill>
                  <a:srgbClr val="C4D7D6"/>
                </a:solidFill>
                <a:latin typeface="Calibri"/>
                <a:cs typeface="Calibri"/>
              </a:rPr>
              <a:t>starting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with task </a:t>
            </a:r>
            <a:r>
              <a:rPr dirty="0" sz="2000" spc="-10">
                <a:solidFill>
                  <a:srgbClr val="C4D7D6"/>
                </a:solidFill>
                <a:latin typeface="Calibri"/>
                <a:cs typeface="Calibri"/>
              </a:rPr>
              <a:t>requirements, </a:t>
            </a:r>
            <a:r>
              <a:rPr dirty="0" sz="2000">
                <a:solidFill>
                  <a:srgbClr val="C4D7D6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going through </a:t>
            </a:r>
            <a:r>
              <a:rPr dirty="0" sz="2000" spc="-15">
                <a:solidFill>
                  <a:srgbClr val="C4D7D6"/>
                </a:solidFill>
                <a:latin typeface="Calibri"/>
                <a:cs typeface="Calibri"/>
              </a:rPr>
              <a:t>several </a:t>
            </a:r>
            <a:r>
              <a:rPr dirty="0" sz="2000" spc="-10">
                <a:solidFill>
                  <a:srgbClr val="C4D7D6"/>
                </a:solidFill>
                <a:latin typeface="Calibri"/>
                <a:cs typeface="Calibri"/>
              </a:rPr>
              <a:t>levels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of  analysis, </a:t>
            </a:r>
            <a:r>
              <a:rPr dirty="0" sz="2000" spc="-10">
                <a:solidFill>
                  <a:srgbClr val="C4D7D6"/>
                </a:solidFill>
                <a:latin typeface="Calibri"/>
                <a:cs typeface="Calibri"/>
              </a:rPr>
              <a:t>eventually </a:t>
            </a:r>
            <a:r>
              <a:rPr dirty="0" sz="2000">
                <a:solidFill>
                  <a:srgbClr val="C4D7D6"/>
                </a:solidFill>
                <a:latin typeface="Calibri"/>
                <a:cs typeface="Calibri"/>
              </a:rPr>
              <a:t>leading </a:t>
            </a:r>
            <a:r>
              <a:rPr dirty="0" sz="2000" spc="-15">
                <a:solidFill>
                  <a:srgbClr val="C4D7D6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C4D7D6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selection of </a:t>
            </a:r>
            <a:r>
              <a:rPr dirty="0" sz="2000">
                <a:solidFill>
                  <a:srgbClr val="C4D7D6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specific</a:t>
            </a:r>
            <a:r>
              <a:rPr dirty="0" sz="2000" spc="85">
                <a:solidFill>
                  <a:srgbClr val="C4D7D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C4D7D6"/>
                </a:solidFill>
                <a:latin typeface="Calibri"/>
                <a:cs typeface="Calibri"/>
              </a:rPr>
              <a:t>device.</a:t>
            </a:r>
            <a:endParaRPr sz="2000">
              <a:latin typeface="Calibri"/>
              <a:cs typeface="Calibri"/>
            </a:endParaRPr>
          </a:p>
          <a:p>
            <a:pPr marL="622300" marR="327660">
              <a:lnSpc>
                <a:spcPts val="2160"/>
              </a:lnSpc>
              <a:spcBef>
                <a:spcPts val="480"/>
              </a:spcBef>
            </a:pPr>
            <a:r>
              <a:rPr dirty="0" sz="2000">
                <a:solidFill>
                  <a:srgbClr val="C0B970"/>
                </a:solidFill>
                <a:latin typeface="Calibri"/>
                <a:cs typeface="Calibri"/>
              </a:rPr>
              <a:t>A </a:t>
            </a:r>
            <a:r>
              <a:rPr dirty="0" sz="2000" spc="-20">
                <a:solidFill>
                  <a:srgbClr val="C0B970"/>
                </a:solidFill>
                <a:latin typeface="Calibri"/>
                <a:cs typeface="Calibri"/>
              </a:rPr>
              <a:t>taxonomy </a:t>
            </a:r>
            <a:r>
              <a:rPr dirty="0" sz="2000" spc="-15">
                <a:solidFill>
                  <a:srgbClr val="C0B970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C0B970"/>
                </a:solidFill>
                <a:latin typeface="Calibri"/>
                <a:cs typeface="Calibri"/>
              </a:rPr>
              <a:t>sensing </a:t>
            </a:r>
            <a:r>
              <a:rPr dirty="0" sz="2000" spc="-10">
                <a:solidFill>
                  <a:srgbClr val="C0B970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C0B970"/>
                </a:solidFill>
                <a:latin typeface="Calibri"/>
                <a:cs typeface="Calibri"/>
              </a:rPr>
              <a:t>aid this </a:t>
            </a:r>
            <a:r>
              <a:rPr dirty="0" sz="2000" spc="-10">
                <a:solidFill>
                  <a:srgbClr val="C0B970"/>
                </a:solidFill>
                <a:latin typeface="Calibri"/>
                <a:cs typeface="Calibri"/>
              </a:rPr>
              <a:t>process consists </a:t>
            </a:r>
            <a:r>
              <a:rPr dirty="0" sz="2000" spc="-5">
                <a:solidFill>
                  <a:srgbClr val="C0B970"/>
                </a:solidFill>
                <a:latin typeface="Calibri"/>
                <a:cs typeface="Calibri"/>
              </a:rPr>
              <a:t>of </a:t>
            </a:r>
            <a:r>
              <a:rPr dirty="0" sz="2000" spc="-10">
                <a:solidFill>
                  <a:srgbClr val="C0B970"/>
                </a:solidFill>
                <a:latin typeface="Calibri"/>
                <a:cs typeface="Calibri"/>
              </a:rPr>
              <a:t>five levels </a:t>
            </a:r>
            <a:r>
              <a:rPr dirty="0" sz="2000" spc="-5">
                <a:solidFill>
                  <a:srgbClr val="C0B970"/>
                </a:solidFill>
                <a:latin typeface="Calibri"/>
                <a:cs typeface="Calibri"/>
              </a:rPr>
              <a:t>of  </a:t>
            </a:r>
            <a:r>
              <a:rPr dirty="0" sz="2000" spc="-10">
                <a:solidFill>
                  <a:srgbClr val="C0B970"/>
                </a:solidFill>
                <a:latin typeface="Calibri"/>
                <a:cs typeface="Calibri"/>
              </a:rPr>
              <a:t>refinement </a:t>
            </a:r>
            <a:r>
              <a:rPr dirty="0" sz="2000">
                <a:solidFill>
                  <a:srgbClr val="C0B970"/>
                </a:solidFill>
                <a:latin typeface="Calibri"/>
                <a:cs typeface="Calibri"/>
              </a:rPr>
              <a:t>leading </a:t>
            </a:r>
            <a:r>
              <a:rPr dirty="0" sz="2000" spc="-15">
                <a:solidFill>
                  <a:srgbClr val="C0B970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C0B970"/>
                </a:solidFill>
                <a:latin typeface="Calibri"/>
                <a:cs typeface="Calibri"/>
              </a:rPr>
              <a:t>sensor</a:t>
            </a:r>
            <a:r>
              <a:rPr dirty="0" sz="2000" spc="20">
                <a:solidFill>
                  <a:srgbClr val="C0B970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C0B970"/>
                </a:solidFill>
                <a:latin typeface="Calibri"/>
                <a:cs typeface="Calibri"/>
              </a:rPr>
              <a:t>selection: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0594" y="3688460"/>
            <a:ext cx="7132955" cy="200088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69900" marR="504190" indent="-457200">
              <a:lnSpc>
                <a:spcPts val="1730"/>
              </a:lnSpc>
              <a:spcBef>
                <a:spcPts val="310"/>
              </a:spcBef>
              <a:buClr>
                <a:srgbClr val="D2CA6C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Calibri"/>
                <a:cs typeface="Calibri"/>
              </a:rPr>
              <a:t>Specification of </a:t>
            </a:r>
            <a:r>
              <a:rPr dirty="0" sz="1600" spc="-10" b="1">
                <a:solidFill>
                  <a:srgbClr val="FF0000"/>
                </a:solidFill>
                <a:latin typeface="Calibri"/>
                <a:cs typeface="Calibri"/>
              </a:rPr>
              <a:t>task requirements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:eg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localization,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slippage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detection,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size 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confirmation,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inspection,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defect</a:t>
            </a:r>
            <a:r>
              <a:rPr dirty="0" sz="16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testing.</a:t>
            </a:r>
            <a:endParaRPr sz="16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70"/>
              </a:spcBef>
              <a:buClr>
                <a:srgbClr val="D2CA6C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Calibri"/>
                <a:cs typeface="Calibri"/>
              </a:rPr>
              <a:t>Choice of modality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:eg,vision,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force,</a:t>
            </a:r>
            <a:r>
              <a:rPr dirty="0" sz="16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tactile</a:t>
            </a:r>
            <a:endParaRPr sz="1600">
              <a:latin typeface="Calibri"/>
              <a:cs typeface="Calibri"/>
            </a:endParaRPr>
          </a:p>
          <a:p>
            <a:pPr marL="469900" marR="5080" indent="-457200">
              <a:lnSpc>
                <a:spcPts val="1730"/>
              </a:lnSpc>
              <a:spcBef>
                <a:spcPts val="405"/>
              </a:spcBef>
              <a:buClr>
                <a:srgbClr val="D2CA6C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Calibri"/>
                <a:cs typeface="Calibri"/>
              </a:rPr>
              <a:t>Specification on sensor </a:t>
            </a:r>
            <a:r>
              <a:rPr dirty="0" sz="1600" spc="-10" b="1">
                <a:solidFill>
                  <a:srgbClr val="FF0000"/>
                </a:solidFill>
                <a:latin typeface="Calibri"/>
                <a:cs typeface="Calibri"/>
              </a:rPr>
              <a:t>attributes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:eg,output, </a:t>
            </a:r>
            <a:r>
              <a:rPr dirty="0" sz="1600" spc="-20">
                <a:solidFill>
                  <a:srgbClr val="2E2B1F"/>
                </a:solidFill>
                <a:latin typeface="Calibri"/>
                <a:cs typeface="Calibri"/>
              </a:rPr>
              <a:t>complexity,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discrete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continuous 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variable, imaging or non-imaging,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local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or</a:t>
            </a:r>
            <a:r>
              <a:rPr dirty="0" sz="16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global</a:t>
            </a:r>
            <a:endParaRPr sz="16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65"/>
              </a:spcBef>
              <a:buClr>
                <a:srgbClr val="D2CA6C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Calibri"/>
                <a:cs typeface="Calibri"/>
              </a:rPr>
              <a:t>Specification of </a:t>
            </a:r>
            <a:r>
              <a:rPr dirty="0" sz="1600" spc="-10" b="1">
                <a:solidFill>
                  <a:srgbClr val="FF0000"/>
                </a:solidFill>
                <a:latin typeface="Calibri"/>
                <a:cs typeface="Calibri"/>
              </a:rPr>
              <a:t>operational </a:t>
            </a:r>
            <a:r>
              <a:rPr dirty="0" sz="1600" spc="-15" b="1">
                <a:solidFill>
                  <a:srgbClr val="FF0000"/>
                </a:solidFill>
                <a:latin typeface="Calibri"/>
                <a:cs typeface="Calibri"/>
              </a:rPr>
              <a:t>parameters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:eg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size, </a:t>
            </a:r>
            <a:r>
              <a:rPr dirty="0" sz="1600" spc="-20">
                <a:solidFill>
                  <a:srgbClr val="2E2B1F"/>
                </a:solidFill>
                <a:latin typeface="Calibri"/>
                <a:cs typeface="Calibri"/>
              </a:rPr>
              <a:t>accuracy,</a:t>
            </a:r>
            <a:r>
              <a:rPr dirty="0" sz="16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cost</a:t>
            </a:r>
            <a:endParaRPr sz="1600">
              <a:latin typeface="Calibri"/>
              <a:cs typeface="Calibri"/>
            </a:endParaRPr>
          </a:p>
          <a:p>
            <a:pPr marL="469900" indent="-457200">
              <a:lnSpc>
                <a:spcPts val="1825"/>
              </a:lnSpc>
              <a:spcBef>
                <a:spcPts val="190"/>
              </a:spcBef>
              <a:buClr>
                <a:srgbClr val="D2CA6C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1600" spc="-5" b="1">
                <a:solidFill>
                  <a:srgbClr val="FF0000"/>
                </a:solidFill>
                <a:latin typeface="Calibri"/>
                <a:cs typeface="Calibri"/>
              </a:rPr>
              <a:t>Selection of </a:t>
            </a:r>
            <a:r>
              <a:rPr dirty="0" sz="1600" spc="-10" b="1">
                <a:solidFill>
                  <a:srgbClr val="FF0000"/>
                </a:solidFill>
                <a:latin typeface="Calibri"/>
                <a:cs typeface="Calibri"/>
              </a:rPr>
              <a:t>mechanism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:eg switching devices, inductive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sensors, CCD</a:t>
            </a:r>
            <a:r>
              <a:rPr dirty="0" sz="1600" spc="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vision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ts val="1825"/>
              </a:lnSpc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imaging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539" y="448436"/>
            <a:ext cx="2819400" cy="441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337820" indent="-229235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Some typical</a:t>
            </a:r>
            <a:r>
              <a:rPr dirty="0" sz="2400" spc="-10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sensor 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operational</a:t>
            </a:r>
            <a:r>
              <a:rPr dirty="0" sz="24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data:</a:t>
            </a:r>
            <a:endParaRPr sz="24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Ultrasonics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4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Resistive</a:t>
            </a:r>
            <a:r>
              <a:rPr dirty="0" sz="20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Effects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Capacitive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Efects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Piezo-Electric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Effects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Visible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Light</a:t>
            </a:r>
            <a:r>
              <a:rPr dirty="0" sz="2000" spc="-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Imaging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Photo-Electric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&amp;</a:t>
            </a:r>
            <a:r>
              <a:rPr dirty="0" sz="20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Infrared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Mechanical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Switching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Inductive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Effects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4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Thermal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Effects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Hall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Effect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96154" y="430529"/>
            <a:ext cx="405701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0000"/>
                </a:solidFill>
                <a:latin typeface="Arial"/>
                <a:cs typeface="Arial"/>
              </a:rPr>
              <a:t>Primary physical mechanisms  employed in</a:t>
            </a:r>
            <a:r>
              <a:rPr dirty="0" sz="24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0000"/>
                </a:solidFill>
                <a:latin typeface="Arial"/>
                <a:cs typeface="Arial"/>
              </a:rPr>
              <a:t>sensors: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6154" y="1466799"/>
            <a:ext cx="3075940" cy="3380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20066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Cost  Range 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Ac</a:t>
            </a:r>
            <a:r>
              <a:rPr dirty="0" sz="2000" spc="5">
                <a:solidFill>
                  <a:srgbClr val="2E2B1F"/>
                </a:solidFill>
                <a:latin typeface="Arial"/>
                <a:cs typeface="Arial"/>
              </a:rPr>
              <a:t>c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ura</a:t>
            </a:r>
            <a:r>
              <a:rPr dirty="0" sz="2000" spc="5">
                <a:solidFill>
                  <a:srgbClr val="2E2B1F"/>
                </a:solidFill>
                <a:latin typeface="Arial"/>
                <a:cs typeface="Arial"/>
              </a:rPr>
              <a:t>c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Repeatability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Power Requirements  Output Signal</a:t>
            </a:r>
            <a:r>
              <a:rPr dirty="0" sz="2000" spc="-10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Specification  Processing Reuirements  Sensitivity</a:t>
            </a:r>
            <a:endParaRPr sz="2000">
              <a:latin typeface="Arial"/>
              <a:cs typeface="Arial"/>
            </a:endParaRPr>
          </a:p>
          <a:p>
            <a:pPr marL="12700" marR="196596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Reliabili</a:t>
            </a:r>
            <a:r>
              <a:rPr dirty="0" sz="2000" spc="-10">
                <a:solidFill>
                  <a:srgbClr val="2E2B1F"/>
                </a:solidFill>
                <a:latin typeface="Arial"/>
                <a:cs typeface="Arial"/>
              </a:rPr>
              <a:t>t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y  </a:t>
            </a:r>
            <a:r>
              <a:rPr dirty="0" sz="2000" spc="-5">
                <a:solidFill>
                  <a:srgbClr val="2E2B1F"/>
                </a:solidFill>
                <a:latin typeface="Arial"/>
                <a:cs typeface="Arial"/>
              </a:rPr>
              <a:t>Weight 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Seze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26693" y="0"/>
            <a:ext cx="7223125" cy="20383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600" spc="-100"/>
              <a:t>SENSORS </a:t>
            </a:r>
            <a:r>
              <a:rPr dirty="0" sz="6600" spc="-85"/>
              <a:t>FOR  </a:t>
            </a:r>
            <a:r>
              <a:rPr dirty="0" sz="6600" spc="-100"/>
              <a:t>INDUSTRIAL</a:t>
            </a:r>
            <a:r>
              <a:rPr dirty="0" sz="6600" spc="-325"/>
              <a:t> </a:t>
            </a:r>
            <a:r>
              <a:rPr dirty="0" sz="6600" spc="-125"/>
              <a:t>ROBOT</a:t>
            </a:r>
            <a:endParaRPr sz="6600"/>
          </a:p>
        </p:txBody>
      </p:sp>
      <p:sp>
        <p:nvSpPr>
          <p:cNvPr id="5" name="object 5"/>
          <p:cNvSpPr txBox="1"/>
          <p:nvPr/>
        </p:nvSpPr>
        <p:spPr>
          <a:xfrm>
            <a:off x="8458200" y="0"/>
            <a:ext cx="685800" cy="5486400"/>
          </a:xfrm>
          <a:prstGeom prst="rect">
            <a:avLst/>
          </a:prstGeom>
          <a:solidFill>
            <a:srgbClr val="675E46"/>
          </a:solidFill>
        </p:spPr>
        <p:txBody>
          <a:bodyPr wrap="square" lIns="0" tIns="7581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970"/>
              </a:spcBef>
            </a:pPr>
            <a:r>
              <a:rPr dirty="0" sz="6600">
                <a:solidFill>
                  <a:srgbClr val="675E46"/>
                </a:solidFill>
                <a:latin typeface="Cambria"/>
                <a:cs typeface="Cambria"/>
              </a:rPr>
              <a:t>S</a:t>
            </a:r>
            <a:endParaRPr sz="66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1317" y="2217267"/>
            <a:ext cx="299275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2000" spc="-15">
                <a:solidFill>
                  <a:srgbClr val="8E8D8B"/>
                </a:solidFill>
                <a:latin typeface="Calibri"/>
                <a:cs typeface="Calibri"/>
              </a:rPr>
              <a:t>Proximity </a:t>
            </a:r>
            <a:r>
              <a:rPr dirty="0" sz="2000">
                <a:solidFill>
                  <a:srgbClr val="8E8D8B"/>
                </a:solidFill>
                <a:latin typeface="Calibri"/>
                <a:cs typeface="Calibri"/>
              </a:rPr>
              <a:t>and Range </a:t>
            </a:r>
            <a:r>
              <a:rPr dirty="0" sz="2000" spc="-10">
                <a:solidFill>
                  <a:srgbClr val="8E8D8B"/>
                </a:solidFill>
                <a:latin typeface="Calibri"/>
                <a:cs typeface="Calibri"/>
              </a:rPr>
              <a:t>Sensors  </a:t>
            </a:r>
            <a:r>
              <a:rPr dirty="0" sz="2000" spc="-25">
                <a:solidFill>
                  <a:srgbClr val="8E8D8B"/>
                </a:solidFill>
                <a:latin typeface="Calibri"/>
                <a:cs typeface="Calibri"/>
              </a:rPr>
              <a:t>Tactile</a:t>
            </a:r>
            <a:r>
              <a:rPr dirty="0" sz="2000">
                <a:solidFill>
                  <a:srgbClr val="8E8D8B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8E8D8B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000" spc="-5">
                <a:solidFill>
                  <a:srgbClr val="8E8D8B"/>
                </a:solidFill>
                <a:latin typeface="Calibri"/>
                <a:cs typeface="Calibri"/>
              </a:rPr>
              <a:t>Vision </a:t>
            </a:r>
            <a:r>
              <a:rPr dirty="0" sz="2000" spc="-10">
                <a:solidFill>
                  <a:srgbClr val="8E8D8B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8E8D8B"/>
                </a:solidFill>
                <a:latin typeface="Calibri"/>
                <a:cs typeface="Calibri"/>
              </a:rPr>
              <a:t>Miscellaneous</a:t>
            </a:r>
            <a:r>
              <a:rPr dirty="0" sz="2000" spc="-5">
                <a:solidFill>
                  <a:srgbClr val="8E8D8B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8E8D8B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4996" y="1133932"/>
            <a:ext cx="6353810" cy="444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57480">
              <a:lnSpc>
                <a:spcPct val="100000"/>
              </a:lnSpc>
              <a:spcBef>
                <a:spcPts val="100"/>
              </a:spcBef>
            </a:pPr>
            <a:r>
              <a:rPr dirty="0" sz="2400" spc="-100" b="1">
                <a:solidFill>
                  <a:srgbClr val="FF5050"/>
                </a:solidFill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Times New Roman"/>
              <a:cs typeface="Times New Roman"/>
            </a:endParaRPr>
          </a:p>
          <a:p>
            <a:pPr marL="548640" marR="5080" indent="-536575">
              <a:lnSpc>
                <a:spcPts val="1920"/>
              </a:lnSpc>
              <a:buClr>
                <a:srgbClr val="A9A47B"/>
              </a:buClr>
              <a:buFont typeface="Arial"/>
              <a:buChar char="•"/>
              <a:tabLst>
                <a:tab pos="548640" algn="l"/>
                <a:tab pos="54927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is 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technique of detecting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presence or absence of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with electronic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noncontact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sensors.</a:t>
            </a:r>
            <a:endParaRPr sz="2000">
              <a:latin typeface="Calibri"/>
              <a:cs typeface="Calibri"/>
            </a:endParaRPr>
          </a:p>
          <a:p>
            <a:pPr marL="548640" indent="-536575">
              <a:lnSpc>
                <a:spcPct val="100000"/>
              </a:lnSpc>
              <a:spcBef>
                <a:spcPts val="20"/>
              </a:spcBef>
              <a:buClr>
                <a:srgbClr val="A9A47B"/>
              </a:buClr>
              <a:buFont typeface="Arial"/>
              <a:buChar char="•"/>
              <a:tabLst>
                <a:tab pos="548640" algn="l"/>
                <a:tab pos="54927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Typical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application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proximity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r>
              <a:rPr dirty="0" sz="20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includes:</a:t>
            </a:r>
            <a:endParaRPr sz="2000">
              <a:latin typeface="Calibri"/>
              <a:cs typeface="Calibri"/>
            </a:endParaRPr>
          </a:p>
          <a:p>
            <a:pPr marL="603885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ש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r>
              <a:rPr dirty="0" sz="2000" spc="-2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detection</a:t>
            </a:r>
            <a:endParaRPr sz="2000">
              <a:latin typeface="Calibri"/>
              <a:cs typeface="Calibri"/>
            </a:endParaRPr>
          </a:p>
          <a:p>
            <a:pPr marL="603885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ש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Collision</a:t>
            </a:r>
            <a:r>
              <a:rPr dirty="0" sz="2000" spc="-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avoidance</a:t>
            </a:r>
            <a:endParaRPr sz="2000">
              <a:latin typeface="Calibri"/>
              <a:cs typeface="Calibri"/>
            </a:endParaRPr>
          </a:p>
          <a:p>
            <a:pPr marL="603885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ש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verification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&amp;</a:t>
            </a:r>
            <a:r>
              <a:rPr dirty="0" sz="2000" spc="-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counting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548640" indent="-536575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548640" algn="l"/>
                <a:tab pos="54927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Commonly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available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proximity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r>
              <a:rPr dirty="0" sz="20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are:</a:t>
            </a:r>
            <a:endParaRPr sz="2000">
              <a:latin typeface="Calibri"/>
              <a:cs typeface="Calibri"/>
            </a:endParaRPr>
          </a:p>
          <a:p>
            <a:pPr lvl="1" marL="856615" indent="-308610">
              <a:lnSpc>
                <a:spcPct val="100000"/>
              </a:lnSpc>
              <a:buAutoNum type="arabicPeriod"/>
              <a:tabLst>
                <a:tab pos="85725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Photoelectric/optical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  <a:p>
            <a:pPr lvl="1" marL="856615" indent="-308610">
              <a:lnSpc>
                <a:spcPct val="100000"/>
              </a:lnSpc>
              <a:buAutoNum type="arabicPeriod"/>
              <a:tabLst>
                <a:tab pos="85725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Inductive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proximity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  <a:p>
            <a:pPr lvl="1" marL="856615" indent="-308610">
              <a:lnSpc>
                <a:spcPct val="100000"/>
              </a:lnSpc>
              <a:buAutoNum type="arabicPeriod"/>
              <a:tabLst>
                <a:tab pos="85725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Capacitive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proximity</a:t>
            </a:r>
            <a:r>
              <a:rPr dirty="0" sz="2000" spc="-9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  <a:p>
            <a:pPr lvl="1" marL="856615" indent="-308610">
              <a:lnSpc>
                <a:spcPct val="100000"/>
              </a:lnSpc>
              <a:buAutoNum type="arabicPeriod"/>
              <a:tabLst>
                <a:tab pos="85725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Ultrasonic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proximity</a:t>
            </a:r>
            <a:r>
              <a:rPr dirty="0" sz="20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00269" y="6365240"/>
            <a:ext cx="740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0496" y="422148"/>
            <a:ext cx="6822948" cy="5273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84237" y="398525"/>
            <a:ext cx="6819963" cy="523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5940" y="1092453"/>
            <a:ext cx="471424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Bend</a:t>
            </a:r>
            <a:r>
              <a:rPr dirty="0" sz="2000" spc="-2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Sensors</a:t>
            </a:r>
            <a:endParaRPr sz="2000">
              <a:latin typeface="Arial"/>
              <a:cs typeface="Arial"/>
            </a:endParaRPr>
          </a:p>
          <a:p>
            <a:pPr marL="170815" indent="-15875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Resistance = 10k to</a:t>
            </a:r>
            <a:r>
              <a:rPr dirty="0" sz="2000" spc="-10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35k</a:t>
            </a:r>
            <a:endParaRPr sz="2000">
              <a:latin typeface="Arial"/>
              <a:cs typeface="Arial"/>
            </a:endParaRPr>
          </a:p>
          <a:p>
            <a:pPr marL="157480" indent="-144780">
              <a:lnSpc>
                <a:spcPct val="100000"/>
              </a:lnSpc>
              <a:buChar char="•"/>
              <a:tabLst>
                <a:tab pos="157480" algn="l"/>
              </a:tabLst>
            </a:pPr>
            <a:r>
              <a:rPr dirty="0" sz="2000" spc="-5">
                <a:solidFill>
                  <a:srgbClr val="2E2B1F"/>
                </a:solidFill>
                <a:latin typeface="Arial"/>
                <a:cs typeface="Arial"/>
              </a:rPr>
              <a:t>As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the strip is bent, resistance</a:t>
            </a:r>
            <a:r>
              <a:rPr dirty="0" sz="2000" spc="-1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increases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141165"/>
            <a:ext cx="4695825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Light Sensor</a:t>
            </a:r>
            <a:r>
              <a:rPr dirty="0" sz="2000" spc="-5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(Photocell)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Good for detecting direction/presence</a:t>
            </a:r>
            <a:r>
              <a:rPr dirty="0" sz="2000" spc="-17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of  light</a:t>
            </a:r>
            <a:endParaRPr sz="2000">
              <a:latin typeface="Arial"/>
              <a:cs typeface="Arial"/>
            </a:endParaRPr>
          </a:p>
          <a:p>
            <a:pPr marL="170815" indent="-15875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Non-linear</a:t>
            </a:r>
            <a:r>
              <a:rPr dirty="0" sz="2000" spc="-4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resistance</a:t>
            </a:r>
            <a:endParaRPr sz="2000">
              <a:latin typeface="Arial"/>
              <a:cs typeface="Arial"/>
            </a:endParaRPr>
          </a:p>
          <a:p>
            <a:pPr marL="170815" indent="-15875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Slow response to light</a:t>
            </a:r>
            <a:r>
              <a:rPr dirty="0" sz="2000" spc="-8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changes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57876" y="1198562"/>
            <a:ext cx="3384550" cy="354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10200" y="1600136"/>
            <a:ext cx="3216275" cy="2873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46375" y="184530"/>
            <a:ext cx="408749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E2B1F"/>
                </a:solidFill>
                <a:latin typeface="Arial"/>
                <a:cs typeface="Arial"/>
              </a:rPr>
              <a:t>Resistive</a:t>
            </a:r>
            <a:r>
              <a:rPr dirty="0" sz="4000" spc="-5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4000" spc="-5">
                <a:solidFill>
                  <a:srgbClr val="2E2B1F"/>
                </a:solidFill>
                <a:latin typeface="Arial"/>
                <a:cs typeface="Arial"/>
              </a:rPr>
              <a:t>Sensors</a:t>
            </a:r>
            <a:endParaRPr sz="4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29400" y="2971800"/>
            <a:ext cx="1089025" cy="971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858000" y="4495800"/>
            <a:ext cx="728662" cy="885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947028" y="1923415"/>
            <a:ext cx="20440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Resistive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Bend</a:t>
            </a:r>
            <a:r>
              <a:rPr dirty="0" sz="18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40" y="2616835"/>
            <a:ext cx="6951980" cy="15881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Potentiometers</a:t>
            </a:r>
            <a:endParaRPr sz="2000">
              <a:latin typeface="Arial"/>
              <a:cs typeface="Arial"/>
            </a:endParaRPr>
          </a:p>
          <a:p>
            <a:pPr marL="170815" indent="-15875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Can be used as position sensors</a:t>
            </a:r>
            <a:r>
              <a:rPr dirty="0" sz="2000" spc="-13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for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sliding mechanisms or rotating</a:t>
            </a:r>
            <a:r>
              <a:rPr dirty="0" sz="2000" spc="-10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shafts</a:t>
            </a:r>
            <a:endParaRPr sz="2000">
              <a:latin typeface="Arial"/>
              <a:cs typeface="Arial"/>
            </a:endParaRPr>
          </a:p>
          <a:p>
            <a:pPr marL="170815" indent="-158750">
              <a:lnSpc>
                <a:spcPct val="100000"/>
              </a:lnSpc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Easy to find, easy to</a:t>
            </a:r>
            <a:r>
              <a:rPr dirty="0" sz="2000" spc="-9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mount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35"/>
              </a:spcBef>
            </a:pPr>
            <a:r>
              <a:rPr dirty="0" sz="1800" spc="-45">
                <a:solidFill>
                  <a:srgbClr val="2E2B1F"/>
                </a:solidFill>
                <a:latin typeface="Calibri"/>
                <a:cs typeface="Calibri"/>
              </a:rPr>
              <a:t>P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t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n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om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t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1228" y="5326452"/>
            <a:ext cx="2696210" cy="112776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1460500">
              <a:lnSpc>
                <a:spcPct val="100000"/>
              </a:lnSpc>
              <a:spcBef>
                <a:spcPts val="91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Photocell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R is small when</a:t>
            </a:r>
            <a:r>
              <a:rPr dirty="0" sz="2000" spc="-10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brightly  illuminated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34910" y="658825"/>
            <a:ext cx="7480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675E46"/>
                </a:solidFill>
                <a:latin typeface="Arial"/>
                <a:cs typeface="Arial"/>
              </a:rPr>
              <a:t>S</a:t>
            </a:r>
            <a:r>
              <a:rPr dirty="0" sz="1800" spc="-10">
                <a:solidFill>
                  <a:srgbClr val="675E46"/>
                </a:solidFill>
                <a:latin typeface="Arial"/>
                <a:cs typeface="Arial"/>
              </a:rPr>
              <a:t>e</a:t>
            </a:r>
            <a:r>
              <a:rPr dirty="0" sz="1800" spc="-10">
                <a:solidFill>
                  <a:srgbClr val="675E46"/>
                </a:solidFill>
                <a:latin typeface="Arial"/>
                <a:cs typeface="Arial"/>
              </a:rPr>
              <a:t>n</a:t>
            </a:r>
            <a:r>
              <a:rPr dirty="0" sz="1800">
                <a:solidFill>
                  <a:srgbClr val="675E46"/>
                </a:solidFill>
                <a:latin typeface="Arial"/>
                <a:cs typeface="Arial"/>
              </a:rPr>
              <a:t>s</a:t>
            </a:r>
            <a:r>
              <a:rPr dirty="0" sz="1800" spc="-10">
                <a:solidFill>
                  <a:srgbClr val="675E46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675E46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83046" y="970152"/>
            <a:ext cx="1029335" cy="1210945"/>
          </a:xfrm>
          <a:custGeom>
            <a:avLst/>
            <a:gdLst/>
            <a:ahLst/>
            <a:cxnLst/>
            <a:rect l="l" t="t" r="r" b="b"/>
            <a:pathLst>
              <a:path w="1029334" h="1210945">
                <a:moveTo>
                  <a:pt x="821689" y="0"/>
                </a:moveTo>
                <a:lnTo>
                  <a:pt x="0" y="1048258"/>
                </a:lnTo>
                <a:lnTo>
                  <a:pt x="207390" y="1210818"/>
                </a:lnTo>
                <a:lnTo>
                  <a:pt x="1029080" y="162687"/>
                </a:lnTo>
                <a:lnTo>
                  <a:pt x="821689" y="0"/>
                </a:lnTo>
                <a:close/>
              </a:path>
            </a:pathLst>
          </a:custGeom>
          <a:solidFill>
            <a:srgbClr val="C0CF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3046" y="970152"/>
            <a:ext cx="1029335" cy="1210945"/>
          </a:xfrm>
          <a:custGeom>
            <a:avLst/>
            <a:gdLst/>
            <a:ahLst/>
            <a:cxnLst/>
            <a:rect l="l" t="t" r="r" b="b"/>
            <a:pathLst>
              <a:path w="1029334" h="1210945">
                <a:moveTo>
                  <a:pt x="821689" y="0"/>
                </a:moveTo>
                <a:lnTo>
                  <a:pt x="1029080" y="162687"/>
                </a:lnTo>
                <a:lnTo>
                  <a:pt x="207390" y="1210818"/>
                </a:lnTo>
                <a:lnTo>
                  <a:pt x="0" y="1048258"/>
                </a:lnTo>
                <a:lnTo>
                  <a:pt x="821689" y="0"/>
                </a:lnTo>
                <a:close/>
              </a:path>
            </a:pathLst>
          </a:custGeom>
          <a:ln w="12699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19801" y="1901825"/>
            <a:ext cx="363855" cy="436880"/>
          </a:xfrm>
          <a:custGeom>
            <a:avLst/>
            <a:gdLst/>
            <a:ahLst/>
            <a:cxnLst/>
            <a:rect l="l" t="t" r="r" b="b"/>
            <a:pathLst>
              <a:path w="363854" h="436880">
                <a:moveTo>
                  <a:pt x="272161" y="0"/>
                </a:moveTo>
                <a:lnTo>
                  <a:pt x="81661" y="9651"/>
                </a:lnTo>
                <a:lnTo>
                  <a:pt x="0" y="281686"/>
                </a:lnTo>
                <a:lnTo>
                  <a:pt x="0" y="436499"/>
                </a:lnTo>
                <a:lnTo>
                  <a:pt x="363474" y="436499"/>
                </a:lnTo>
                <a:lnTo>
                  <a:pt x="363474" y="254762"/>
                </a:lnTo>
                <a:lnTo>
                  <a:pt x="272161" y="0"/>
                </a:lnTo>
                <a:close/>
              </a:path>
            </a:pathLst>
          </a:custGeom>
          <a:solidFill>
            <a:srgbClr val="C0CF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19801" y="1901825"/>
            <a:ext cx="363855" cy="436880"/>
          </a:xfrm>
          <a:custGeom>
            <a:avLst/>
            <a:gdLst/>
            <a:ahLst/>
            <a:cxnLst/>
            <a:rect l="l" t="t" r="r" b="b"/>
            <a:pathLst>
              <a:path w="363854" h="436880">
                <a:moveTo>
                  <a:pt x="81661" y="9651"/>
                </a:moveTo>
                <a:lnTo>
                  <a:pt x="272161" y="0"/>
                </a:lnTo>
                <a:lnTo>
                  <a:pt x="363474" y="254762"/>
                </a:lnTo>
                <a:lnTo>
                  <a:pt x="363474" y="436499"/>
                </a:lnTo>
                <a:lnTo>
                  <a:pt x="0" y="436499"/>
                </a:lnTo>
                <a:lnTo>
                  <a:pt x="0" y="281686"/>
                </a:lnTo>
                <a:lnTo>
                  <a:pt x="81661" y="9651"/>
                </a:lnTo>
                <a:close/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49976" y="1968500"/>
            <a:ext cx="95250" cy="93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475351" y="2346325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5">
                <a:moveTo>
                  <a:pt x="63500" y="0"/>
                </a:moveTo>
                <a:lnTo>
                  <a:pt x="0" y="9055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554726" y="2346325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5">
                <a:moveTo>
                  <a:pt x="63500" y="0"/>
                </a:moveTo>
                <a:lnTo>
                  <a:pt x="0" y="9055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35625" y="2346325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5">
                <a:moveTo>
                  <a:pt x="63500" y="0"/>
                </a:moveTo>
                <a:lnTo>
                  <a:pt x="0" y="9055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16651" y="2346325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5">
                <a:moveTo>
                  <a:pt x="63500" y="0"/>
                </a:moveTo>
                <a:lnTo>
                  <a:pt x="0" y="9055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99201" y="2346325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5">
                <a:moveTo>
                  <a:pt x="63500" y="0"/>
                </a:moveTo>
                <a:lnTo>
                  <a:pt x="0" y="9055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956175" y="2338451"/>
            <a:ext cx="3441700" cy="0"/>
          </a:xfrm>
          <a:custGeom>
            <a:avLst/>
            <a:gdLst/>
            <a:ahLst/>
            <a:cxnLst/>
            <a:rect l="l" t="t" r="r" b="b"/>
            <a:pathLst>
              <a:path w="3441700" h="0">
                <a:moveTo>
                  <a:pt x="0" y="0"/>
                </a:moveTo>
                <a:lnTo>
                  <a:pt x="3441700" y="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337680" y="968247"/>
            <a:ext cx="1116965" cy="1035685"/>
          </a:xfrm>
          <a:custGeom>
            <a:avLst/>
            <a:gdLst/>
            <a:ahLst/>
            <a:cxnLst/>
            <a:rect l="l" t="t" r="r" b="b"/>
            <a:pathLst>
              <a:path w="1116965" h="1035685">
                <a:moveTo>
                  <a:pt x="152781" y="0"/>
                </a:moveTo>
                <a:lnTo>
                  <a:pt x="0" y="170052"/>
                </a:lnTo>
                <a:lnTo>
                  <a:pt x="964057" y="1035303"/>
                </a:lnTo>
                <a:lnTo>
                  <a:pt x="1116838" y="865251"/>
                </a:lnTo>
                <a:lnTo>
                  <a:pt x="152781" y="0"/>
                </a:lnTo>
                <a:close/>
              </a:path>
            </a:pathLst>
          </a:custGeom>
          <a:solidFill>
            <a:srgbClr val="C0CF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337680" y="968247"/>
            <a:ext cx="1116965" cy="1035685"/>
          </a:xfrm>
          <a:custGeom>
            <a:avLst/>
            <a:gdLst/>
            <a:ahLst/>
            <a:cxnLst/>
            <a:rect l="l" t="t" r="r" b="b"/>
            <a:pathLst>
              <a:path w="1116965" h="1035685">
                <a:moveTo>
                  <a:pt x="1116838" y="865251"/>
                </a:moveTo>
                <a:lnTo>
                  <a:pt x="964057" y="1035303"/>
                </a:lnTo>
                <a:lnTo>
                  <a:pt x="0" y="170052"/>
                </a:lnTo>
                <a:lnTo>
                  <a:pt x="152781" y="0"/>
                </a:lnTo>
                <a:lnTo>
                  <a:pt x="1116838" y="865251"/>
                </a:lnTo>
                <a:close/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262010" y="1776870"/>
            <a:ext cx="206380" cy="2308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700773" y="1059052"/>
            <a:ext cx="234569" cy="2219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53251" y="1120775"/>
            <a:ext cx="95250" cy="93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18301" y="1241425"/>
            <a:ext cx="685800" cy="228600"/>
          </a:xfrm>
          <a:custGeom>
            <a:avLst/>
            <a:gdLst/>
            <a:ahLst/>
            <a:cxnLst/>
            <a:rect l="l" t="t" r="r" b="b"/>
            <a:pathLst>
              <a:path w="685800" h="228600">
                <a:moveTo>
                  <a:pt x="0" y="228600"/>
                </a:moveTo>
                <a:lnTo>
                  <a:pt x="35755" y="185960"/>
                </a:lnTo>
                <a:lnTo>
                  <a:pt x="71735" y="144660"/>
                </a:lnTo>
                <a:lnTo>
                  <a:pt x="108160" y="106040"/>
                </a:lnTo>
                <a:lnTo>
                  <a:pt x="145256" y="71437"/>
                </a:lnTo>
                <a:lnTo>
                  <a:pt x="183244" y="42192"/>
                </a:lnTo>
                <a:lnTo>
                  <a:pt x="222349" y="19645"/>
                </a:lnTo>
                <a:lnTo>
                  <a:pt x="262793" y="5134"/>
                </a:lnTo>
                <a:lnTo>
                  <a:pt x="304800" y="0"/>
                </a:lnTo>
                <a:lnTo>
                  <a:pt x="345879" y="6167"/>
                </a:lnTo>
                <a:lnTo>
                  <a:pt x="391661" y="22995"/>
                </a:lnTo>
                <a:lnTo>
                  <a:pt x="440266" y="47977"/>
                </a:lnTo>
                <a:lnTo>
                  <a:pt x="489812" y="78604"/>
                </a:lnTo>
                <a:lnTo>
                  <a:pt x="538417" y="112366"/>
                </a:lnTo>
                <a:lnTo>
                  <a:pt x="584200" y="146755"/>
                </a:lnTo>
                <a:lnTo>
                  <a:pt x="625279" y="179263"/>
                </a:lnTo>
                <a:lnTo>
                  <a:pt x="659772" y="207381"/>
                </a:lnTo>
                <a:lnTo>
                  <a:pt x="685800" y="228600"/>
                </a:lnTo>
              </a:path>
            </a:pathLst>
          </a:custGeom>
          <a:ln w="254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43701" y="1343025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0" y="0"/>
                </a:moveTo>
                <a:lnTo>
                  <a:pt x="63500" y="6350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777101" y="1317625"/>
            <a:ext cx="38100" cy="114300"/>
          </a:xfrm>
          <a:custGeom>
            <a:avLst/>
            <a:gdLst/>
            <a:ahLst/>
            <a:cxnLst/>
            <a:rect l="l" t="t" r="r" b="b"/>
            <a:pathLst>
              <a:path w="38100" h="114300">
                <a:moveTo>
                  <a:pt x="38100" y="0"/>
                </a:moveTo>
                <a:lnTo>
                  <a:pt x="0" y="11430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540816" y="1588084"/>
            <a:ext cx="25349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4640" indent="-281940">
              <a:lnSpc>
                <a:spcPct val="100000"/>
              </a:lnSpc>
              <a:spcBef>
                <a:spcPts val="100"/>
              </a:spcBef>
              <a:buClr>
                <a:srgbClr val="9CBDBC"/>
              </a:buClr>
              <a:buFont typeface="Wingdings"/>
              <a:buChar char=""/>
              <a:tabLst>
                <a:tab pos="294005" algn="l"/>
                <a:tab pos="294640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Measure bend 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joint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0816" y="2905201"/>
            <a:ext cx="34969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4640" indent="-281940">
              <a:lnSpc>
                <a:spcPct val="100000"/>
              </a:lnSpc>
              <a:spcBef>
                <a:spcPts val="100"/>
              </a:spcBef>
              <a:buClr>
                <a:srgbClr val="9CBDBC"/>
              </a:buClr>
              <a:buFont typeface="Wingdings"/>
              <a:buChar char=""/>
              <a:tabLst>
                <a:tab pos="294005" algn="l"/>
                <a:tab pos="294640" algn="l"/>
              </a:tabLst>
            </a:pP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Wall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Following/Collision</a:t>
            </a:r>
            <a:r>
              <a:rPr dirty="0" sz="1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Detection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0816" y="3893057"/>
            <a:ext cx="16529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4640" indent="-281940">
              <a:lnSpc>
                <a:spcPct val="100000"/>
              </a:lnSpc>
              <a:spcBef>
                <a:spcPts val="100"/>
              </a:spcBef>
              <a:buClr>
                <a:srgbClr val="9CBDBC"/>
              </a:buClr>
              <a:buFont typeface="Wingdings"/>
              <a:buChar char=""/>
              <a:tabLst>
                <a:tab pos="294005" algn="l"/>
                <a:tab pos="294640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Weight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54750" y="4000500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4">
                <a:moveTo>
                  <a:pt x="63500" y="0"/>
                </a:moveTo>
                <a:lnTo>
                  <a:pt x="0" y="90424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34125" y="4000500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4">
                <a:moveTo>
                  <a:pt x="63500" y="0"/>
                </a:moveTo>
                <a:lnTo>
                  <a:pt x="0" y="90424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415151" y="4000500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4">
                <a:moveTo>
                  <a:pt x="63500" y="0"/>
                </a:moveTo>
                <a:lnTo>
                  <a:pt x="0" y="90424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496050" y="4000500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4">
                <a:moveTo>
                  <a:pt x="63500" y="0"/>
                </a:moveTo>
                <a:lnTo>
                  <a:pt x="0" y="90424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578600" y="4000500"/>
            <a:ext cx="63500" cy="90805"/>
          </a:xfrm>
          <a:custGeom>
            <a:avLst/>
            <a:gdLst/>
            <a:ahLst/>
            <a:cxnLst/>
            <a:rect l="l" t="t" r="r" b="b"/>
            <a:pathLst>
              <a:path w="63500" h="90804">
                <a:moveTo>
                  <a:pt x="63500" y="0"/>
                </a:moveTo>
                <a:lnTo>
                  <a:pt x="0" y="90424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910201" y="4005198"/>
            <a:ext cx="3441700" cy="635"/>
          </a:xfrm>
          <a:custGeom>
            <a:avLst/>
            <a:gdLst/>
            <a:ahLst/>
            <a:cxnLst/>
            <a:rect l="l" t="t" r="r" b="b"/>
            <a:pathLst>
              <a:path w="3441700" h="635">
                <a:moveTo>
                  <a:pt x="0" y="0"/>
                </a:moveTo>
                <a:lnTo>
                  <a:pt x="3441700" y="126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255511" y="3726179"/>
            <a:ext cx="173355" cy="269240"/>
          </a:xfrm>
          <a:custGeom>
            <a:avLst/>
            <a:gdLst/>
            <a:ahLst/>
            <a:cxnLst/>
            <a:rect l="l" t="t" r="r" b="b"/>
            <a:pathLst>
              <a:path w="173354" h="269239">
                <a:moveTo>
                  <a:pt x="142239" y="0"/>
                </a:moveTo>
                <a:lnTo>
                  <a:pt x="158376" y="48361"/>
                </a:lnTo>
                <a:lnTo>
                  <a:pt x="170179" y="94853"/>
                </a:lnTo>
                <a:lnTo>
                  <a:pt x="173315" y="137606"/>
                </a:lnTo>
                <a:lnTo>
                  <a:pt x="163449" y="174752"/>
                </a:lnTo>
                <a:lnTo>
                  <a:pt x="137785" y="204926"/>
                </a:lnTo>
                <a:lnTo>
                  <a:pt x="99107" y="229457"/>
                </a:lnTo>
                <a:lnTo>
                  <a:pt x="51738" y="250225"/>
                </a:lnTo>
                <a:lnTo>
                  <a:pt x="0" y="269113"/>
                </a:lnTo>
              </a:path>
            </a:pathLst>
          </a:custGeom>
          <a:ln w="381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506465" y="3278378"/>
            <a:ext cx="914400" cy="587375"/>
          </a:xfrm>
          <a:custGeom>
            <a:avLst/>
            <a:gdLst/>
            <a:ahLst/>
            <a:cxnLst/>
            <a:rect l="l" t="t" r="r" b="b"/>
            <a:pathLst>
              <a:path w="914400" h="587375">
                <a:moveTo>
                  <a:pt x="34798" y="0"/>
                </a:moveTo>
                <a:lnTo>
                  <a:pt x="0" y="529082"/>
                </a:lnTo>
                <a:lnTo>
                  <a:pt x="879094" y="586994"/>
                </a:lnTo>
                <a:lnTo>
                  <a:pt x="914019" y="57912"/>
                </a:lnTo>
                <a:lnTo>
                  <a:pt x="34798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506465" y="3278378"/>
            <a:ext cx="914400" cy="587375"/>
          </a:xfrm>
          <a:custGeom>
            <a:avLst/>
            <a:gdLst/>
            <a:ahLst/>
            <a:cxnLst/>
            <a:rect l="l" t="t" r="r" b="b"/>
            <a:pathLst>
              <a:path w="914400" h="587375">
                <a:moveTo>
                  <a:pt x="34798" y="0"/>
                </a:moveTo>
                <a:lnTo>
                  <a:pt x="914019" y="57912"/>
                </a:lnTo>
                <a:lnTo>
                  <a:pt x="879094" y="586994"/>
                </a:lnTo>
                <a:lnTo>
                  <a:pt x="0" y="529082"/>
                </a:lnTo>
                <a:lnTo>
                  <a:pt x="34798" y="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95429" y="3321621"/>
            <a:ext cx="228092" cy="1273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581078" y="3648646"/>
            <a:ext cx="228092" cy="12738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122479" y="3362896"/>
            <a:ext cx="228092" cy="1273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106604" y="3686746"/>
            <a:ext cx="229616" cy="1290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420230" y="3112135"/>
            <a:ext cx="41910" cy="370205"/>
          </a:xfrm>
          <a:custGeom>
            <a:avLst/>
            <a:gdLst/>
            <a:ahLst/>
            <a:cxnLst/>
            <a:rect l="l" t="t" r="r" b="b"/>
            <a:pathLst>
              <a:path w="41910" h="370204">
                <a:moveTo>
                  <a:pt x="0" y="369697"/>
                </a:moveTo>
                <a:lnTo>
                  <a:pt x="18657" y="325346"/>
                </a:lnTo>
                <a:lnTo>
                  <a:pt x="31051" y="283591"/>
                </a:lnTo>
                <a:lnTo>
                  <a:pt x="38397" y="241931"/>
                </a:lnTo>
                <a:lnTo>
                  <a:pt x="41910" y="197865"/>
                </a:lnTo>
                <a:lnTo>
                  <a:pt x="39524" y="146804"/>
                </a:lnTo>
                <a:lnTo>
                  <a:pt x="31400" y="91312"/>
                </a:lnTo>
                <a:lnTo>
                  <a:pt x="21800" y="39631"/>
                </a:lnTo>
                <a:lnTo>
                  <a:pt x="14986" y="0"/>
                </a:lnTo>
              </a:path>
            </a:pathLst>
          </a:custGeom>
          <a:ln w="381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592698" y="4819015"/>
            <a:ext cx="1960880" cy="1141730"/>
          </a:xfrm>
          <a:custGeom>
            <a:avLst/>
            <a:gdLst/>
            <a:ahLst/>
            <a:cxnLst/>
            <a:rect l="l" t="t" r="r" b="b"/>
            <a:pathLst>
              <a:path w="1960879" h="1141729">
                <a:moveTo>
                  <a:pt x="97154" y="0"/>
                </a:moveTo>
                <a:lnTo>
                  <a:pt x="0" y="18287"/>
                </a:lnTo>
                <a:lnTo>
                  <a:pt x="211836" y="1141501"/>
                </a:lnTo>
                <a:lnTo>
                  <a:pt x="622420" y="1064056"/>
                </a:lnTo>
                <a:lnTo>
                  <a:pt x="297941" y="1064056"/>
                </a:lnTo>
                <a:lnTo>
                  <a:pt x="97154" y="0"/>
                </a:lnTo>
                <a:close/>
              </a:path>
              <a:path w="1960879" h="1141729">
                <a:moveTo>
                  <a:pt x="1949450" y="752475"/>
                </a:moveTo>
                <a:lnTo>
                  <a:pt x="297941" y="1064056"/>
                </a:lnTo>
                <a:lnTo>
                  <a:pt x="622420" y="1064056"/>
                </a:lnTo>
                <a:lnTo>
                  <a:pt x="1960626" y="811644"/>
                </a:lnTo>
                <a:lnTo>
                  <a:pt x="1949450" y="75247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592698" y="4819015"/>
            <a:ext cx="1960880" cy="1141730"/>
          </a:xfrm>
          <a:custGeom>
            <a:avLst/>
            <a:gdLst/>
            <a:ahLst/>
            <a:cxnLst/>
            <a:rect l="l" t="t" r="r" b="b"/>
            <a:pathLst>
              <a:path w="1960879" h="1141729">
                <a:moveTo>
                  <a:pt x="0" y="18287"/>
                </a:moveTo>
                <a:lnTo>
                  <a:pt x="211836" y="1141501"/>
                </a:lnTo>
                <a:lnTo>
                  <a:pt x="1960626" y="811644"/>
                </a:lnTo>
                <a:lnTo>
                  <a:pt x="1949450" y="752475"/>
                </a:lnTo>
                <a:lnTo>
                  <a:pt x="297941" y="1064056"/>
                </a:lnTo>
                <a:lnTo>
                  <a:pt x="97154" y="0"/>
                </a:lnTo>
                <a:lnTo>
                  <a:pt x="0" y="18287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319837" y="5481637"/>
            <a:ext cx="238125" cy="2381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800978" y="5599290"/>
            <a:ext cx="442595" cy="115570"/>
          </a:xfrm>
          <a:custGeom>
            <a:avLst/>
            <a:gdLst/>
            <a:ahLst/>
            <a:cxnLst/>
            <a:rect l="l" t="t" r="r" b="b"/>
            <a:pathLst>
              <a:path w="442595" h="115570">
                <a:moveTo>
                  <a:pt x="442341" y="0"/>
                </a:moveTo>
                <a:lnTo>
                  <a:pt x="0" y="115176"/>
                </a:lnTo>
              </a:path>
            </a:pathLst>
          </a:custGeom>
          <a:ln w="12700">
            <a:solidFill>
              <a:srgbClr val="675E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898515" y="5573903"/>
            <a:ext cx="273050" cy="147955"/>
          </a:xfrm>
          <a:custGeom>
            <a:avLst/>
            <a:gdLst/>
            <a:ahLst/>
            <a:cxnLst/>
            <a:rect l="l" t="t" r="r" b="b"/>
            <a:pathLst>
              <a:path w="273050" h="147954">
                <a:moveTo>
                  <a:pt x="251460" y="0"/>
                </a:moveTo>
                <a:lnTo>
                  <a:pt x="0" y="65455"/>
                </a:lnTo>
                <a:lnTo>
                  <a:pt x="21462" y="147840"/>
                </a:lnTo>
                <a:lnTo>
                  <a:pt x="272923" y="82384"/>
                </a:lnTo>
                <a:lnTo>
                  <a:pt x="2514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899217" y="5532882"/>
            <a:ext cx="273871" cy="2144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753100" y="4864100"/>
            <a:ext cx="571500" cy="850900"/>
          </a:xfrm>
          <a:custGeom>
            <a:avLst/>
            <a:gdLst/>
            <a:ahLst/>
            <a:cxnLst/>
            <a:rect l="l" t="t" r="r" b="b"/>
            <a:pathLst>
              <a:path w="571500" h="850900">
                <a:moveTo>
                  <a:pt x="0" y="0"/>
                </a:moveTo>
                <a:lnTo>
                  <a:pt x="22346" y="21428"/>
                </a:lnTo>
                <a:lnTo>
                  <a:pt x="52035" y="48566"/>
                </a:lnTo>
                <a:lnTo>
                  <a:pt x="87592" y="80554"/>
                </a:lnTo>
                <a:lnTo>
                  <a:pt x="127543" y="116532"/>
                </a:lnTo>
                <a:lnTo>
                  <a:pt x="170414" y="155641"/>
                </a:lnTo>
                <a:lnTo>
                  <a:pt x="214731" y="197021"/>
                </a:lnTo>
                <a:lnTo>
                  <a:pt x="259018" y="239814"/>
                </a:lnTo>
                <a:lnTo>
                  <a:pt x="301803" y="283160"/>
                </a:lnTo>
                <a:lnTo>
                  <a:pt x="341611" y="326200"/>
                </a:lnTo>
                <a:lnTo>
                  <a:pt x="376968" y="368074"/>
                </a:lnTo>
                <a:lnTo>
                  <a:pt x="406400" y="407924"/>
                </a:lnTo>
                <a:lnTo>
                  <a:pt x="435998" y="457321"/>
                </a:lnTo>
                <a:lnTo>
                  <a:pt x="461624" y="510256"/>
                </a:lnTo>
                <a:lnTo>
                  <a:pt x="483775" y="565193"/>
                </a:lnTo>
                <a:lnTo>
                  <a:pt x="502947" y="620597"/>
                </a:lnTo>
                <a:lnTo>
                  <a:pt x="519637" y="674934"/>
                </a:lnTo>
                <a:lnTo>
                  <a:pt x="534340" y="726667"/>
                </a:lnTo>
                <a:lnTo>
                  <a:pt x="547554" y="774263"/>
                </a:lnTo>
                <a:lnTo>
                  <a:pt x="559775" y="816185"/>
                </a:lnTo>
                <a:lnTo>
                  <a:pt x="571500" y="850900"/>
                </a:lnTo>
              </a:path>
            </a:pathLst>
          </a:custGeom>
          <a:ln w="254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396037" y="5253037"/>
            <a:ext cx="466725" cy="4667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925818" y="3075813"/>
            <a:ext cx="8623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75E46"/>
                </a:solidFill>
                <a:latin typeface="Arial"/>
                <a:cs typeface="Arial"/>
              </a:rPr>
              <a:t>S</a:t>
            </a:r>
            <a:r>
              <a:rPr dirty="0" sz="1800" spc="-15">
                <a:solidFill>
                  <a:srgbClr val="675E46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675E46"/>
                </a:solidFill>
                <a:latin typeface="Arial"/>
                <a:cs typeface="Arial"/>
              </a:rPr>
              <a:t>ns</a:t>
            </a:r>
            <a:r>
              <a:rPr dirty="0" sz="1800" spc="-15">
                <a:solidFill>
                  <a:srgbClr val="675E46"/>
                </a:solidFill>
                <a:latin typeface="Arial"/>
                <a:cs typeface="Arial"/>
              </a:rPr>
              <a:t>o</a:t>
            </a:r>
            <a:r>
              <a:rPr dirty="0" sz="1800">
                <a:solidFill>
                  <a:srgbClr val="675E46"/>
                </a:solidFill>
                <a:latin typeface="Arial"/>
                <a:cs typeface="Arial"/>
              </a:rPr>
              <a:t>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52209" y="4447794"/>
            <a:ext cx="748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75E46"/>
                </a:solidFill>
                <a:latin typeface="Arial"/>
                <a:cs typeface="Arial"/>
              </a:rPr>
              <a:t>S</a:t>
            </a:r>
            <a:r>
              <a:rPr dirty="0" sz="1800" spc="-15">
                <a:solidFill>
                  <a:srgbClr val="675E46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675E46"/>
                </a:solidFill>
                <a:latin typeface="Arial"/>
                <a:cs typeface="Arial"/>
              </a:rPr>
              <a:t>ns</a:t>
            </a:r>
            <a:r>
              <a:rPr dirty="0" sz="1800" spc="-15">
                <a:solidFill>
                  <a:srgbClr val="675E46"/>
                </a:solidFill>
                <a:latin typeface="Arial"/>
                <a:cs typeface="Arial"/>
              </a:rPr>
              <a:t>o</a:t>
            </a:r>
            <a:r>
              <a:rPr dirty="0" sz="1800" spc="-5">
                <a:solidFill>
                  <a:srgbClr val="675E46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019800" y="4797044"/>
            <a:ext cx="157734" cy="2321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715000" y="4800600"/>
            <a:ext cx="76200" cy="152400"/>
          </a:xfrm>
          <a:custGeom>
            <a:avLst/>
            <a:gdLst/>
            <a:ahLst/>
            <a:cxnLst/>
            <a:rect l="l" t="t" r="r" b="b"/>
            <a:pathLst>
              <a:path w="76200" h="152400">
                <a:moveTo>
                  <a:pt x="0" y="152400"/>
                </a:moveTo>
                <a:lnTo>
                  <a:pt x="76200" y="152400"/>
                </a:lnTo>
                <a:lnTo>
                  <a:pt x="76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876800" y="6019800"/>
            <a:ext cx="3441700" cy="0"/>
          </a:xfrm>
          <a:custGeom>
            <a:avLst/>
            <a:gdLst/>
            <a:ahLst/>
            <a:cxnLst/>
            <a:rect l="l" t="t" r="r" b="b"/>
            <a:pathLst>
              <a:path w="3441700" h="0">
                <a:moveTo>
                  <a:pt x="0" y="0"/>
                </a:moveTo>
                <a:lnTo>
                  <a:pt x="3441700" y="0"/>
                </a:lnTo>
              </a:path>
            </a:pathLst>
          </a:custGeom>
          <a:ln w="12700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3139820" y="184530"/>
            <a:ext cx="276415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2E2B1F"/>
                </a:solidFill>
                <a:latin typeface="Arial"/>
                <a:cs typeface="Arial"/>
              </a:rPr>
              <a:t>Applications</a:t>
            </a:r>
            <a:endParaRPr sz="40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527800" y="3361944"/>
            <a:ext cx="297815" cy="435609"/>
          </a:xfrm>
          <a:custGeom>
            <a:avLst/>
            <a:gdLst/>
            <a:ahLst/>
            <a:cxnLst/>
            <a:rect l="l" t="t" r="r" b="b"/>
            <a:pathLst>
              <a:path w="297815" h="435610">
                <a:moveTo>
                  <a:pt x="11175" y="350900"/>
                </a:moveTo>
                <a:lnTo>
                  <a:pt x="0" y="435355"/>
                </a:lnTo>
                <a:lnTo>
                  <a:pt x="74295" y="393572"/>
                </a:lnTo>
                <a:lnTo>
                  <a:pt x="63587" y="386333"/>
                </a:lnTo>
                <a:lnTo>
                  <a:pt x="40894" y="386333"/>
                </a:lnTo>
                <a:lnTo>
                  <a:pt x="30352" y="379221"/>
                </a:lnTo>
                <a:lnTo>
                  <a:pt x="37481" y="368684"/>
                </a:lnTo>
                <a:lnTo>
                  <a:pt x="11175" y="350900"/>
                </a:lnTo>
                <a:close/>
              </a:path>
              <a:path w="297815" h="435610">
                <a:moveTo>
                  <a:pt x="37481" y="368684"/>
                </a:moveTo>
                <a:lnTo>
                  <a:pt x="30352" y="379221"/>
                </a:lnTo>
                <a:lnTo>
                  <a:pt x="40894" y="386333"/>
                </a:lnTo>
                <a:lnTo>
                  <a:pt x="48013" y="375805"/>
                </a:lnTo>
                <a:lnTo>
                  <a:pt x="37481" y="368684"/>
                </a:lnTo>
                <a:close/>
              </a:path>
              <a:path w="297815" h="435610">
                <a:moveTo>
                  <a:pt x="48013" y="375805"/>
                </a:moveTo>
                <a:lnTo>
                  <a:pt x="40894" y="386333"/>
                </a:lnTo>
                <a:lnTo>
                  <a:pt x="63587" y="386333"/>
                </a:lnTo>
                <a:lnTo>
                  <a:pt x="48013" y="375805"/>
                </a:lnTo>
                <a:close/>
              </a:path>
              <a:path w="297815" h="435610">
                <a:moveTo>
                  <a:pt x="286893" y="0"/>
                </a:moveTo>
                <a:lnTo>
                  <a:pt x="37481" y="368684"/>
                </a:lnTo>
                <a:lnTo>
                  <a:pt x="48013" y="375805"/>
                </a:lnTo>
                <a:lnTo>
                  <a:pt x="297306" y="7111"/>
                </a:lnTo>
                <a:lnTo>
                  <a:pt x="286893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527800" y="3222498"/>
            <a:ext cx="292735" cy="76200"/>
          </a:xfrm>
          <a:custGeom>
            <a:avLst/>
            <a:gdLst/>
            <a:ahLst/>
            <a:cxnLst/>
            <a:rect l="l" t="t" r="r" b="b"/>
            <a:pathLst>
              <a:path w="292734" h="76200">
                <a:moveTo>
                  <a:pt x="74422" y="0"/>
                </a:moveTo>
                <a:lnTo>
                  <a:pt x="0" y="41401"/>
                </a:lnTo>
                <a:lnTo>
                  <a:pt x="77724" y="76200"/>
                </a:lnTo>
                <a:lnTo>
                  <a:pt x="76370" y="44957"/>
                </a:lnTo>
                <a:lnTo>
                  <a:pt x="63753" y="44957"/>
                </a:lnTo>
                <a:lnTo>
                  <a:pt x="63119" y="32257"/>
                </a:lnTo>
                <a:lnTo>
                  <a:pt x="75796" y="31708"/>
                </a:lnTo>
                <a:lnTo>
                  <a:pt x="74422" y="0"/>
                </a:lnTo>
                <a:close/>
              </a:path>
              <a:path w="292734" h="76200">
                <a:moveTo>
                  <a:pt x="75796" y="31708"/>
                </a:moveTo>
                <a:lnTo>
                  <a:pt x="63119" y="32257"/>
                </a:lnTo>
                <a:lnTo>
                  <a:pt x="63753" y="44957"/>
                </a:lnTo>
                <a:lnTo>
                  <a:pt x="76346" y="44412"/>
                </a:lnTo>
                <a:lnTo>
                  <a:pt x="75796" y="31708"/>
                </a:lnTo>
                <a:close/>
              </a:path>
              <a:path w="292734" h="76200">
                <a:moveTo>
                  <a:pt x="76346" y="44412"/>
                </a:moveTo>
                <a:lnTo>
                  <a:pt x="63753" y="44957"/>
                </a:lnTo>
                <a:lnTo>
                  <a:pt x="76370" y="44957"/>
                </a:lnTo>
                <a:lnTo>
                  <a:pt x="76346" y="44412"/>
                </a:lnTo>
                <a:close/>
              </a:path>
              <a:path w="292734" h="76200">
                <a:moveTo>
                  <a:pt x="291846" y="22351"/>
                </a:moveTo>
                <a:lnTo>
                  <a:pt x="75796" y="31708"/>
                </a:lnTo>
                <a:lnTo>
                  <a:pt x="76346" y="44412"/>
                </a:lnTo>
                <a:lnTo>
                  <a:pt x="292353" y="35051"/>
                </a:lnTo>
                <a:lnTo>
                  <a:pt x="291846" y="22351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397129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10">
                <a:solidFill>
                  <a:srgbClr val="000099"/>
                </a:solidFill>
              </a:rPr>
              <a:t>Infrared</a:t>
            </a:r>
            <a:r>
              <a:rPr dirty="0" spc="-265">
                <a:solidFill>
                  <a:srgbClr val="000099"/>
                </a:solidFill>
              </a:rPr>
              <a:t> </a:t>
            </a:r>
            <a:r>
              <a:rPr dirty="0" spc="-90">
                <a:solidFill>
                  <a:srgbClr val="000099"/>
                </a:solidFill>
              </a:rPr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6440" y="1561845"/>
            <a:ext cx="6021070" cy="3990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Intensity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based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infrared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1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Reflective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Easy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implement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susceptible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ambient</a:t>
            </a:r>
            <a:r>
              <a:rPr dirty="0" sz="18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light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9CBDBC"/>
              </a:buClr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Modulated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Infrared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1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Proximity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Requires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modulated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IR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signal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Insensitive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ambient light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9CBDBC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Infrared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Ranging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1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Distance</a:t>
            </a:r>
            <a:r>
              <a:rPr dirty="0" sz="18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sensors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Short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range distance</a:t>
            </a:r>
            <a:r>
              <a:rPr dirty="0" sz="18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measurement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Impervious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ambient light,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color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reflectivity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73020" y="171653"/>
            <a:ext cx="538988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000099"/>
                </a:solidFill>
                <a:latin typeface="Arial"/>
                <a:cs typeface="Arial"/>
              </a:rPr>
              <a:t>Intensity Based Infrared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2000" y="1524063"/>
            <a:ext cx="701675" cy="440055"/>
          </a:xfrm>
          <a:custGeom>
            <a:avLst/>
            <a:gdLst/>
            <a:ahLst/>
            <a:cxnLst/>
            <a:rect l="l" t="t" r="r" b="b"/>
            <a:pathLst>
              <a:path w="701675" h="440055">
                <a:moveTo>
                  <a:pt x="0" y="439737"/>
                </a:moveTo>
                <a:lnTo>
                  <a:pt x="701675" y="439737"/>
                </a:lnTo>
                <a:lnTo>
                  <a:pt x="701675" y="0"/>
                </a:lnTo>
                <a:lnTo>
                  <a:pt x="0" y="0"/>
                </a:lnTo>
                <a:lnTo>
                  <a:pt x="0" y="439737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71600" y="1600200"/>
            <a:ext cx="225425" cy="314325"/>
          </a:xfrm>
          <a:custGeom>
            <a:avLst/>
            <a:gdLst/>
            <a:ahLst/>
            <a:cxnLst/>
            <a:rect l="l" t="t" r="r" b="b"/>
            <a:pathLst>
              <a:path w="225425" h="314325">
                <a:moveTo>
                  <a:pt x="0" y="157225"/>
                </a:moveTo>
                <a:lnTo>
                  <a:pt x="5742" y="107517"/>
                </a:lnTo>
                <a:lnTo>
                  <a:pt x="21738" y="64355"/>
                </a:lnTo>
                <a:lnTo>
                  <a:pt x="46140" y="30325"/>
                </a:lnTo>
                <a:lnTo>
                  <a:pt x="77102" y="8012"/>
                </a:lnTo>
                <a:lnTo>
                  <a:pt x="112775" y="0"/>
                </a:lnTo>
                <a:lnTo>
                  <a:pt x="148387" y="8012"/>
                </a:lnTo>
                <a:lnTo>
                  <a:pt x="179311" y="30325"/>
                </a:lnTo>
                <a:lnTo>
                  <a:pt x="203694" y="64355"/>
                </a:lnTo>
                <a:lnTo>
                  <a:pt x="219683" y="107517"/>
                </a:lnTo>
                <a:lnTo>
                  <a:pt x="225425" y="157225"/>
                </a:lnTo>
                <a:lnTo>
                  <a:pt x="219683" y="206872"/>
                </a:lnTo>
                <a:lnTo>
                  <a:pt x="203694" y="249996"/>
                </a:lnTo>
                <a:lnTo>
                  <a:pt x="179311" y="284007"/>
                </a:lnTo>
                <a:lnTo>
                  <a:pt x="148387" y="306313"/>
                </a:lnTo>
                <a:lnTo>
                  <a:pt x="112775" y="314325"/>
                </a:lnTo>
                <a:lnTo>
                  <a:pt x="77102" y="306313"/>
                </a:lnTo>
                <a:lnTo>
                  <a:pt x="46140" y="284007"/>
                </a:lnTo>
                <a:lnTo>
                  <a:pt x="21738" y="249996"/>
                </a:lnTo>
                <a:lnTo>
                  <a:pt x="5742" y="206872"/>
                </a:lnTo>
                <a:lnTo>
                  <a:pt x="0" y="157225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43200" y="1524063"/>
            <a:ext cx="701675" cy="440055"/>
          </a:xfrm>
          <a:custGeom>
            <a:avLst/>
            <a:gdLst/>
            <a:ahLst/>
            <a:cxnLst/>
            <a:rect l="l" t="t" r="r" b="b"/>
            <a:pathLst>
              <a:path w="701675" h="440055">
                <a:moveTo>
                  <a:pt x="0" y="439737"/>
                </a:moveTo>
                <a:lnTo>
                  <a:pt x="701675" y="439737"/>
                </a:lnTo>
                <a:lnTo>
                  <a:pt x="701675" y="0"/>
                </a:lnTo>
                <a:lnTo>
                  <a:pt x="0" y="0"/>
                </a:lnTo>
                <a:lnTo>
                  <a:pt x="0" y="439737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90800" y="1600200"/>
            <a:ext cx="225425" cy="314325"/>
          </a:xfrm>
          <a:custGeom>
            <a:avLst/>
            <a:gdLst/>
            <a:ahLst/>
            <a:cxnLst/>
            <a:rect l="l" t="t" r="r" b="b"/>
            <a:pathLst>
              <a:path w="225425" h="314325">
                <a:moveTo>
                  <a:pt x="0" y="157225"/>
                </a:moveTo>
                <a:lnTo>
                  <a:pt x="5742" y="107517"/>
                </a:lnTo>
                <a:lnTo>
                  <a:pt x="21738" y="64355"/>
                </a:lnTo>
                <a:lnTo>
                  <a:pt x="46140" y="30325"/>
                </a:lnTo>
                <a:lnTo>
                  <a:pt x="77102" y="8012"/>
                </a:lnTo>
                <a:lnTo>
                  <a:pt x="112775" y="0"/>
                </a:lnTo>
                <a:lnTo>
                  <a:pt x="148387" y="8012"/>
                </a:lnTo>
                <a:lnTo>
                  <a:pt x="179311" y="30325"/>
                </a:lnTo>
                <a:lnTo>
                  <a:pt x="203694" y="64355"/>
                </a:lnTo>
                <a:lnTo>
                  <a:pt x="219683" y="107517"/>
                </a:lnTo>
                <a:lnTo>
                  <a:pt x="225425" y="157225"/>
                </a:lnTo>
                <a:lnTo>
                  <a:pt x="219683" y="206872"/>
                </a:lnTo>
                <a:lnTo>
                  <a:pt x="203694" y="249996"/>
                </a:lnTo>
                <a:lnTo>
                  <a:pt x="179311" y="284007"/>
                </a:lnTo>
                <a:lnTo>
                  <a:pt x="148387" y="306313"/>
                </a:lnTo>
                <a:lnTo>
                  <a:pt x="112775" y="314325"/>
                </a:lnTo>
                <a:lnTo>
                  <a:pt x="77102" y="306313"/>
                </a:lnTo>
                <a:lnTo>
                  <a:pt x="46140" y="284007"/>
                </a:lnTo>
                <a:lnTo>
                  <a:pt x="21738" y="249996"/>
                </a:lnTo>
                <a:lnTo>
                  <a:pt x="5742" y="206872"/>
                </a:lnTo>
                <a:lnTo>
                  <a:pt x="0" y="157225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2000" y="2590863"/>
            <a:ext cx="701675" cy="440055"/>
          </a:xfrm>
          <a:custGeom>
            <a:avLst/>
            <a:gdLst/>
            <a:ahLst/>
            <a:cxnLst/>
            <a:rect l="l" t="t" r="r" b="b"/>
            <a:pathLst>
              <a:path w="701675" h="440055">
                <a:moveTo>
                  <a:pt x="0" y="439737"/>
                </a:moveTo>
                <a:lnTo>
                  <a:pt x="701675" y="439737"/>
                </a:lnTo>
                <a:lnTo>
                  <a:pt x="701675" y="0"/>
                </a:lnTo>
                <a:lnTo>
                  <a:pt x="0" y="0"/>
                </a:lnTo>
                <a:lnTo>
                  <a:pt x="0" y="439737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71600" y="2667000"/>
            <a:ext cx="225425" cy="314325"/>
          </a:xfrm>
          <a:custGeom>
            <a:avLst/>
            <a:gdLst/>
            <a:ahLst/>
            <a:cxnLst/>
            <a:rect l="l" t="t" r="r" b="b"/>
            <a:pathLst>
              <a:path w="225425" h="314325">
                <a:moveTo>
                  <a:pt x="0" y="157225"/>
                </a:moveTo>
                <a:lnTo>
                  <a:pt x="5742" y="107517"/>
                </a:lnTo>
                <a:lnTo>
                  <a:pt x="21738" y="64355"/>
                </a:lnTo>
                <a:lnTo>
                  <a:pt x="46140" y="30325"/>
                </a:lnTo>
                <a:lnTo>
                  <a:pt x="77102" y="8012"/>
                </a:lnTo>
                <a:lnTo>
                  <a:pt x="112775" y="0"/>
                </a:lnTo>
                <a:lnTo>
                  <a:pt x="148387" y="8012"/>
                </a:lnTo>
                <a:lnTo>
                  <a:pt x="179311" y="30325"/>
                </a:lnTo>
                <a:lnTo>
                  <a:pt x="203694" y="64355"/>
                </a:lnTo>
                <a:lnTo>
                  <a:pt x="219683" y="107517"/>
                </a:lnTo>
                <a:lnTo>
                  <a:pt x="225425" y="157225"/>
                </a:lnTo>
                <a:lnTo>
                  <a:pt x="219683" y="206872"/>
                </a:lnTo>
                <a:lnTo>
                  <a:pt x="203694" y="249996"/>
                </a:lnTo>
                <a:lnTo>
                  <a:pt x="179311" y="284007"/>
                </a:lnTo>
                <a:lnTo>
                  <a:pt x="148387" y="306313"/>
                </a:lnTo>
                <a:lnTo>
                  <a:pt x="112775" y="314325"/>
                </a:lnTo>
                <a:lnTo>
                  <a:pt x="77102" y="306313"/>
                </a:lnTo>
                <a:lnTo>
                  <a:pt x="46140" y="284007"/>
                </a:lnTo>
                <a:lnTo>
                  <a:pt x="21738" y="249996"/>
                </a:lnTo>
                <a:lnTo>
                  <a:pt x="5742" y="206872"/>
                </a:lnTo>
                <a:lnTo>
                  <a:pt x="0" y="157225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2000" y="3124263"/>
            <a:ext cx="701675" cy="440055"/>
          </a:xfrm>
          <a:custGeom>
            <a:avLst/>
            <a:gdLst/>
            <a:ahLst/>
            <a:cxnLst/>
            <a:rect l="l" t="t" r="r" b="b"/>
            <a:pathLst>
              <a:path w="701675" h="440054">
                <a:moveTo>
                  <a:pt x="0" y="439737"/>
                </a:moveTo>
                <a:lnTo>
                  <a:pt x="701675" y="439737"/>
                </a:lnTo>
                <a:lnTo>
                  <a:pt x="701675" y="0"/>
                </a:lnTo>
                <a:lnTo>
                  <a:pt x="0" y="0"/>
                </a:lnTo>
                <a:lnTo>
                  <a:pt x="0" y="439737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71600" y="3200400"/>
            <a:ext cx="225425" cy="314325"/>
          </a:xfrm>
          <a:custGeom>
            <a:avLst/>
            <a:gdLst/>
            <a:ahLst/>
            <a:cxnLst/>
            <a:rect l="l" t="t" r="r" b="b"/>
            <a:pathLst>
              <a:path w="225425" h="314325">
                <a:moveTo>
                  <a:pt x="0" y="157225"/>
                </a:moveTo>
                <a:lnTo>
                  <a:pt x="5742" y="107517"/>
                </a:lnTo>
                <a:lnTo>
                  <a:pt x="21738" y="64355"/>
                </a:lnTo>
                <a:lnTo>
                  <a:pt x="46140" y="30325"/>
                </a:lnTo>
                <a:lnTo>
                  <a:pt x="77102" y="8012"/>
                </a:lnTo>
                <a:lnTo>
                  <a:pt x="112775" y="0"/>
                </a:lnTo>
                <a:lnTo>
                  <a:pt x="148387" y="8012"/>
                </a:lnTo>
                <a:lnTo>
                  <a:pt x="179311" y="30325"/>
                </a:lnTo>
                <a:lnTo>
                  <a:pt x="203694" y="64355"/>
                </a:lnTo>
                <a:lnTo>
                  <a:pt x="219683" y="107517"/>
                </a:lnTo>
                <a:lnTo>
                  <a:pt x="225425" y="157225"/>
                </a:lnTo>
                <a:lnTo>
                  <a:pt x="219683" y="206872"/>
                </a:lnTo>
                <a:lnTo>
                  <a:pt x="203694" y="249996"/>
                </a:lnTo>
                <a:lnTo>
                  <a:pt x="179311" y="284007"/>
                </a:lnTo>
                <a:lnTo>
                  <a:pt x="148387" y="306313"/>
                </a:lnTo>
                <a:lnTo>
                  <a:pt x="112775" y="314325"/>
                </a:lnTo>
                <a:lnTo>
                  <a:pt x="77102" y="306313"/>
                </a:lnTo>
                <a:lnTo>
                  <a:pt x="46140" y="284007"/>
                </a:lnTo>
                <a:lnTo>
                  <a:pt x="21738" y="249996"/>
                </a:lnTo>
                <a:lnTo>
                  <a:pt x="5742" y="206872"/>
                </a:lnTo>
                <a:lnTo>
                  <a:pt x="0" y="157225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26767" y="2813430"/>
            <a:ext cx="694690" cy="475615"/>
          </a:xfrm>
          <a:custGeom>
            <a:avLst/>
            <a:gdLst/>
            <a:ahLst/>
            <a:cxnLst/>
            <a:rect l="l" t="t" r="r" b="b"/>
            <a:pathLst>
              <a:path w="694689" h="475614">
                <a:moveTo>
                  <a:pt x="62230" y="402971"/>
                </a:moveTo>
                <a:lnTo>
                  <a:pt x="2031" y="463169"/>
                </a:lnTo>
                <a:lnTo>
                  <a:pt x="86359" y="475234"/>
                </a:lnTo>
                <a:lnTo>
                  <a:pt x="77624" y="449072"/>
                </a:lnTo>
                <a:lnTo>
                  <a:pt x="64262" y="449072"/>
                </a:lnTo>
                <a:lnTo>
                  <a:pt x="60325" y="437007"/>
                </a:lnTo>
                <a:lnTo>
                  <a:pt x="72266" y="433028"/>
                </a:lnTo>
                <a:lnTo>
                  <a:pt x="62230" y="402971"/>
                </a:lnTo>
                <a:close/>
              </a:path>
              <a:path w="694689" h="475614">
                <a:moveTo>
                  <a:pt x="72266" y="433028"/>
                </a:moveTo>
                <a:lnTo>
                  <a:pt x="60325" y="437007"/>
                </a:lnTo>
                <a:lnTo>
                  <a:pt x="64262" y="449072"/>
                </a:lnTo>
                <a:lnTo>
                  <a:pt x="76285" y="445064"/>
                </a:lnTo>
                <a:lnTo>
                  <a:pt x="72266" y="433028"/>
                </a:lnTo>
                <a:close/>
              </a:path>
              <a:path w="694689" h="475614">
                <a:moveTo>
                  <a:pt x="76285" y="445064"/>
                </a:moveTo>
                <a:lnTo>
                  <a:pt x="64262" y="449072"/>
                </a:lnTo>
                <a:lnTo>
                  <a:pt x="77624" y="449072"/>
                </a:lnTo>
                <a:lnTo>
                  <a:pt x="76285" y="445064"/>
                </a:lnTo>
                <a:close/>
              </a:path>
              <a:path w="694689" h="475614">
                <a:moveTo>
                  <a:pt x="667889" y="234567"/>
                </a:moveTo>
                <a:lnTo>
                  <a:pt x="72266" y="433028"/>
                </a:lnTo>
                <a:lnTo>
                  <a:pt x="76285" y="445064"/>
                </a:lnTo>
                <a:lnTo>
                  <a:pt x="689863" y="240538"/>
                </a:lnTo>
                <a:lnTo>
                  <a:pt x="685800" y="240538"/>
                </a:lnTo>
                <a:lnTo>
                  <a:pt x="667889" y="234567"/>
                </a:lnTo>
                <a:close/>
              </a:path>
              <a:path w="694689" h="475614">
                <a:moveTo>
                  <a:pt x="685800" y="228600"/>
                </a:moveTo>
                <a:lnTo>
                  <a:pt x="667889" y="234567"/>
                </a:lnTo>
                <a:lnTo>
                  <a:pt x="685800" y="240538"/>
                </a:lnTo>
                <a:lnTo>
                  <a:pt x="685800" y="228600"/>
                </a:lnTo>
                <a:close/>
              </a:path>
              <a:path w="694689" h="475614">
                <a:moveTo>
                  <a:pt x="689863" y="228600"/>
                </a:moveTo>
                <a:lnTo>
                  <a:pt x="685800" y="228600"/>
                </a:lnTo>
                <a:lnTo>
                  <a:pt x="685800" y="240538"/>
                </a:lnTo>
                <a:lnTo>
                  <a:pt x="689863" y="240538"/>
                </a:lnTo>
                <a:lnTo>
                  <a:pt x="692404" y="239776"/>
                </a:lnTo>
                <a:lnTo>
                  <a:pt x="694182" y="237363"/>
                </a:lnTo>
                <a:lnTo>
                  <a:pt x="694182" y="231775"/>
                </a:lnTo>
                <a:lnTo>
                  <a:pt x="692404" y="229362"/>
                </a:lnTo>
                <a:lnTo>
                  <a:pt x="689863" y="228600"/>
                </a:lnTo>
                <a:close/>
              </a:path>
              <a:path w="694689" h="475614">
                <a:moveTo>
                  <a:pt x="4063" y="0"/>
                </a:moveTo>
                <a:lnTo>
                  <a:pt x="0" y="11938"/>
                </a:lnTo>
                <a:lnTo>
                  <a:pt x="667889" y="234567"/>
                </a:lnTo>
                <a:lnTo>
                  <a:pt x="685800" y="228600"/>
                </a:lnTo>
                <a:lnTo>
                  <a:pt x="689863" y="228600"/>
                </a:lnTo>
                <a:lnTo>
                  <a:pt x="4063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28800" y="1714500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533400" y="0"/>
                </a:moveTo>
                <a:lnTo>
                  <a:pt x="533400" y="76200"/>
                </a:lnTo>
                <a:lnTo>
                  <a:pt x="596900" y="44450"/>
                </a:lnTo>
                <a:lnTo>
                  <a:pt x="546100" y="44450"/>
                </a:lnTo>
                <a:lnTo>
                  <a:pt x="546100" y="31750"/>
                </a:lnTo>
                <a:lnTo>
                  <a:pt x="596900" y="31750"/>
                </a:lnTo>
                <a:lnTo>
                  <a:pt x="533400" y="0"/>
                </a:lnTo>
                <a:close/>
              </a:path>
              <a:path w="609600" h="76200">
                <a:moveTo>
                  <a:pt x="5334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533400" y="44450"/>
                </a:lnTo>
                <a:lnTo>
                  <a:pt x="533400" y="31750"/>
                </a:lnTo>
                <a:close/>
              </a:path>
              <a:path w="609600" h="76200">
                <a:moveTo>
                  <a:pt x="596900" y="31750"/>
                </a:moveTo>
                <a:lnTo>
                  <a:pt x="546100" y="31750"/>
                </a:lnTo>
                <a:lnTo>
                  <a:pt x="546100" y="44450"/>
                </a:lnTo>
                <a:lnTo>
                  <a:pt x="596900" y="44450"/>
                </a:lnTo>
                <a:lnTo>
                  <a:pt x="609600" y="38100"/>
                </a:lnTo>
                <a:lnTo>
                  <a:pt x="596900" y="3175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514600" y="2590800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0" y="914400"/>
                </a:moveTo>
                <a:lnTo>
                  <a:pt x="152400" y="914400"/>
                </a:lnTo>
                <a:lnTo>
                  <a:pt x="1524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38600" y="2895600"/>
            <a:ext cx="619125" cy="74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83200" y="4199001"/>
            <a:ext cx="1257300" cy="182880"/>
          </a:xfrm>
          <a:custGeom>
            <a:avLst/>
            <a:gdLst/>
            <a:ahLst/>
            <a:cxnLst/>
            <a:rect l="l" t="t" r="r" b="b"/>
            <a:pathLst>
              <a:path w="1257300" h="182879">
                <a:moveTo>
                  <a:pt x="0" y="182499"/>
                </a:moveTo>
                <a:lnTo>
                  <a:pt x="0" y="0"/>
                </a:lnTo>
                <a:lnTo>
                  <a:pt x="628650" y="0"/>
                </a:lnTo>
                <a:lnTo>
                  <a:pt x="628650" y="182499"/>
                </a:lnTo>
                <a:lnTo>
                  <a:pt x="1257300" y="182499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40500" y="4199001"/>
            <a:ext cx="1257300" cy="182880"/>
          </a:xfrm>
          <a:custGeom>
            <a:avLst/>
            <a:gdLst/>
            <a:ahLst/>
            <a:cxnLst/>
            <a:rect l="l" t="t" r="r" b="b"/>
            <a:pathLst>
              <a:path w="1257300" h="182879">
                <a:moveTo>
                  <a:pt x="0" y="182499"/>
                </a:moveTo>
                <a:lnTo>
                  <a:pt x="0" y="0"/>
                </a:lnTo>
                <a:lnTo>
                  <a:pt x="628650" y="0"/>
                </a:lnTo>
                <a:lnTo>
                  <a:pt x="628650" y="182499"/>
                </a:lnTo>
                <a:lnTo>
                  <a:pt x="1257300" y="182499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05400" y="3657600"/>
            <a:ext cx="2895600" cy="990600"/>
          </a:xfrm>
          <a:custGeom>
            <a:avLst/>
            <a:gdLst/>
            <a:ahLst/>
            <a:cxnLst/>
            <a:rect l="l" t="t" r="r" b="b"/>
            <a:pathLst>
              <a:path w="2895600" h="990600">
                <a:moveTo>
                  <a:pt x="0" y="0"/>
                </a:moveTo>
                <a:lnTo>
                  <a:pt x="0" y="990600"/>
                </a:lnTo>
                <a:lnTo>
                  <a:pt x="2895600" y="99060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181600" y="4267200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 h="0">
                <a:moveTo>
                  <a:pt x="0" y="0"/>
                </a:moveTo>
                <a:lnTo>
                  <a:pt x="2819400" y="0"/>
                </a:lnTo>
              </a:path>
            </a:pathLst>
          </a:custGeom>
          <a:ln w="9525">
            <a:solidFill>
              <a:srgbClr val="2E2B1F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57800" y="5257800"/>
            <a:ext cx="1257300" cy="182880"/>
          </a:xfrm>
          <a:custGeom>
            <a:avLst/>
            <a:gdLst/>
            <a:ahLst/>
            <a:cxnLst/>
            <a:rect l="l" t="t" r="r" b="b"/>
            <a:pathLst>
              <a:path w="1257300" h="182879">
                <a:moveTo>
                  <a:pt x="0" y="182625"/>
                </a:moveTo>
                <a:lnTo>
                  <a:pt x="0" y="0"/>
                </a:lnTo>
                <a:lnTo>
                  <a:pt x="628650" y="0"/>
                </a:lnTo>
                <a:lnTo>
                  <a:pt x="628650" y="182625"/>
                </a:lnTo>
                <a:lnTo>
                  <a:pt x="1257300" y="182625"/>
                </a:lnTo>
              </a:path>
            </a:pathLst>
          </a:custGeom>
          <a:ln w="9524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515100" y="5257800"/>
            <a:ext cx="1257300" cy="182880"/>
          </a:xfrm>
          <a:custGeom>
            <a:avLst/>
            <a:gdLst/>
            <a:ahLst/>
            <a:cxnLst/>
            <a:rect l="l" t="t" r="r" b="b"/>
            <a:pathLst>
              <a:path w="1257300" h="182879">
                <a:moveTo>
                  <a:pt x="0" y="182625"/>
                </a:moveTo>
                <a:lnTo>
                  <a:pt x="0" y="0"/>
                </a:lnTo>
                <a:lnTo>
                  <a:pt x="628650" y="0"/>
                </a:lnTo>
                <a:lnTo>
                  <a:pt x="628650" y="182625"/>
                </a:lnTo>
                <a:lnTo>
                  <a:pt x="1257300" y="182625"/>
                </a:lnTo>
              </a:path>
            </a:pathLst>
          </a:custGeom>
          <a:ln w="9524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105400" y="4876800"/>
            <a:ext cx="2895600" cy="990600"/>
          </a:xfrm>
          <a:custGeom>
            <a:avLst/>
            <a:gdLst/>
            <a:ahLst/>
            <a:cxnLst/>
            <a:rect l="l" t="t" r="r" b="b"/>
            <a:pathLst>
              <a:path w="2895600" h="990600">
                <a:moveTo>
                  <a:pt x="0" y="0"/>
                </a:moveTo>
                <a:lnTo>
                  <a:pt x="0" y="990600"/>
                </a:lnTo>
                <a:lnTo>
                  <a:pt x="2895600" y="99060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181600" y="5486400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 h="0">
                <a:moveTo>
                  <a:pt x="0" y="0"/>
                </a:moveTo>
                <a:lnTo>
                  <a:pt x="2819400" y="0"/>
                </a:lnTo>
              </a:path>
            </a:pathLst>
          </a:custGeom>
          <a:ln w="9525">
            <a:solidFill>
              <a:srgbClr val="2E2B1F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83540" y="4600194"/>
            <a:ext cx="449199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00"/>
              </a:spcBef>
              <a:buChar char="•"/>
              <a:tabLst>
                <a:tab pos="156210" algn="l"/>
              </a:tabLst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Easy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implement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(few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components)</a:t>
            </a:r>
            <a:endParaRPr sz="180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buChar char="•"/>
              <a:tabLst>
                <a:tab pos="156210" algn="l"/>
              </a:tabLst>
            </a:pPr>
            <a:r>
              <a:rPr dirty="0" sz="1800" spc="-10">
                <a:solidFill>
                  <a:srgbClr val="2E2B1F"/>
                </a:solidFill>
                <a:latin typeface="Arial"/>
                <a:cs typeface="Arial"/>
              </a:rPr>
              <a:t>Works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very </a:t>
            </a:r>
            <a:r>
              <a:rPr dirty="0" sz="1800" spc="-15">
                <a:solidFill>
                  <a:srgbClr val="2E2B1F"/>
                </a:solidFill>
                <a:latin typeface="Arial"/>
                <a:cs typeface="Arial"/>
              </a:rPr>
              <a:t>well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in controlled</a:t>
            </a:r>
            <a:r>
              <a:rPr dirty="0" sz="1800" spc="8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environments</a:t>
            </a:r>
            <a:endParaRPr sz="180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buChar char="•"/>
              <a:tabLst>
                <a:tab pos="156210" algn="l"/>
              </a:tabLst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Sensitive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ambient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light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04609" y="5860796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ti</a:t>
            </a:r>
            <a:r>
              <a:rPr dirty="0" sz="1200" spc="5">
                <a:solidFill>
                  <a:srgbClr val="2E2B1F"/>
                </a:solidFill>
                <a:latin typeface="Arial"/>
                <a:cs typeface="Arial"/>
              </a:rPr>
              <a:t>m</a:t>
            </a:r>
            <a:r>
              <a:rPr dirty="0" sz="1200" spc="-5">
                <a:solidFill>
                  <a:srgbClr val="2E2B1F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82473" y="5012842"/>
            <a:ext cx="196215" cy="5156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z="1200" spc="-15">
                <a:solidFill>
                  <a:srgbClr val="2E2B1F"/>
                </a:solidFill>
                <a:latin typeface="Arial"/>
                <a:cs typeface="Arial"/>
              </a:rPr>
              <a:t>v</a:t>
            </a: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o</a:t>
            </a: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lta</a:t>
            </a:r>
            <a:r>
              <a:rPr dirty="0" sz="1200" spc="-10">
                <a:solidFill>
                  <a:srgbClr val="2E2B1F"/>
                </a:solidFill>
                <a:latin typeface="Arial"/>
                <a:cs typeface="Arial"/>
              </a:rPr>
              <a:t>g</a:t>
            </a: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04609" y="4677917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ti</a:t>
            </a:r>
            <a:r>
              <a:rPr dirty="0" sz="1200" spc="5">
                <a:solidFill>
                  <a:srgbClr val="2E2B1F"/>
                </a:solidFill>
                <a:latin typeface="Arial"/>
                <a:cs typeface="Arial"/>
              </a:rPr>
              <a:t>m</a:t>
            </a:r>
            <a:r>
              <a:rPr dirty="0" sz="1200" spc="-5">
                <a:solidFill>
                  <a:srgbClr val="2E2B1F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2473" y="3829964"/>
            <a:ext cx="196215" cy="5156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z="1200" spc="-15">
                <a:solidFill>
                  <a:srgbClr val="2E2B1F"/>
                </a:solidFill>
                <a:latin typeface="Arial"/>
                <a:cs typeface="Arial"/>
              </a:rPr>
              <a:t>v</a:t>
            </a: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o</a:t>
            </a: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lta</a:t>
            </a:r>
            <a:r>
              <a:rPr dirty="0" sz="1200" spc="-10">
                <a:solidFill>
                  <a:srgbClr val="2E2B1F"/>
                </a:solidFill>
                <a:latin typeface="Arial"/>
                <a:cs typeface="Arial"/>
              </a:rPr>
              <a:t>g</a:t>
            </a:r>
            <a:r>
              <a:rPr dirty="0" sz="1200">
                <a:solidFill>
                  <a:srgbClr val="2E2B1F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04223" y="3380613"/>
            <a:ext cx="6343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ent</a:t>
            </a:r>
            <a:r>
              <a:rPr dirty="0" sz="1400" spc="-10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light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90409" y="3380613"/>
            <a:ext cx="132651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Increase in</a:t>
            </a:r>
            <a:r>
              <a:rPr dirty="0" sz="1400" spc="-1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E2B1F"/>
                </a:solidFill>
                <a:latin typeface="Arial"/>
                <a:cs typeface="Arial"/>
              </a:rPr>
              <a:t>ambi  </a:t>
            </a: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raises </a:t>
            </a:r>
            <a:r>
              <a:rPr dirty="0" sz="1400" spc="-5">
                <a:solidFill>
                  <a:srgbClr val="2E2B1F"/>
                </a:solidFill>
                <a:latin typeface="Arial"/>
                <a:cs typeface="Arial"/>
              </a:rPr>
              <a:t>DC</a:t>
            </a:r>
            <a:r>
              <a:rPr dirty="0" sz="1400" spc="-7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bias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391400" y="3805046"/>
            <a:ext cx="690245" cy="538480"/>
          </a:xfrm>
          <a:custGeom>
            <a:avLst/>
            <a:gdLst/>
            <a:ahLst/>
            <a:cxnLst/>
            <a:rect l="l" t="t" r="r" b="b"/>
            <a:pathLst>
              <a:path w="690245" h="538479">
                <a:moveTo>
                  <a:pt x="36702" y="461517"/>
                </a:moveTo>
                <a:lnTo>
                  <a:pt x="0" y="538352"/>
                </a:lnTo>
                <a:lnTo>
                  <a:pt x="83566" y="521588"/>
                </a:lnTo>
                <a:lnTo>
                  <a:pt x="70091" y="504316"/>
                </a:lnTo>
                <a:lnTo>
                  <a:pt x="53975" y="504316"/>
                </a:lnTo>
                <a:lnTo>
                  <a:pt x="46227" y="494410"/>
                </a:lnTo>
                <a:lnTo>
                  <a:pt x="56270" y="486599"/>
                </a:lnTo>
                <a:lnTo>
                  <a:pt x="36702" y="461517"/>
                </a:lnTo>
                <a:close/>
              </a:path>
              <a:path w="690245" h="538479">
                <a:moveTo>
                  <a:pt x="56270" y="486599"/>
                </a:moveTo>
                <a:lnTo>
                  <a:pt x="46227" y="494410"/>
                </a:lnTo>
                <a:lnTo>
                  <a:pt x="53975" y="504316"/>
                </a:lnTo>
                <a:lnTo>
                  <a:pt x="64006" y="496516"/>
                </a:lnTo>
                <a:lnTo>
                  <a:pt x="56270" y="486599"/>
                </a:lnTo>
                <a:close/>
              </a:path>
              <a:path w="690245" h="538479">
                <a:moveTo>
                  <a:pt x="64006" y="496516"/>
                </a:moveTo>
                <a:lnTo>
                  <a:pt x="53975" y="504316"/>
                </a:lnTo>
                <a:lnTo>
                  <a:pt x="70091" y="504316"/>
                </a:lnTo>
                <a:lnTo>
                  <a:pt x="64006" y="496516"/>
                </a:lnTo>
                <a:close/>
              </a:path>
              <a:path w="690245" h="538479">
                <a:moveTo>
                  <a:pt x="681863" y="0"/>
                </a:moveTo>
                <a:lnTo>
                  <a:pt x="56270" y="486599"/>
                </a:lnTo>
                <a:lnTo>
                  <a:pt x="64006" y="496516"/>
                </a:lnTo>
                <a:lnTo>
                  <a:pt x="689736" y="9905"/>
                </a:lnTo>
                <a:lnTo>
                  <a:pt x="681863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315200" y="3807205"/>
            <a:ext cx="767715" cy="1527175"/>
          </a:xfrm>
          <a:custGeom>
            <a:avLst/>
            <a:gdLst/>
            <a:ahLst/>
            <a:cxnLst/>
            <a:rect l="l" t="t" r="r" b="b"/>
            <a:pathLst>
              <a:path w="767715" h="1527175">
                <a:moveTo>
                  <a:pt x="0" y="1441577"/>
                </a:moveTo>
                <a:lnTo>
                  <a:pt x="0" y="1526794"/>
                </a:lnTo>
                <a:lnTo>
                  <a:pt x="68199" y="1475613"/>
                </a:lnTo>
                <a:lnTo>
                  <a:pt x="62600" y="1472819"/>
                </a:lnTo>
                <a:lnTo>
                  <a:pt x="34035" y="1472819"/>
                </a:lnTo>
                <a:lnTo>
                  <a:pt x="22732" y="1467104"/>
                </a:lnTo>
                <a:lnTo>
                  <a:pt x="28407" y="1455754"/>
                </a:lnTo>
                <a:lnTo>
                  <a:pt x="0" y="1441577"/>
                </a:lnTo>
                <a:close/>
              </a:path>
              <a:path w="767715" h="1527175">
                <a:moveTo>
                  <a:pt x="28407" y="1455754"/>
                </a:moveTo>
                <a:lnTo>
                  <a:pt x="22732" y="1467104"/>
                </a:lnTo>
                <a:lnTo>
                  <a:pt x="34035" y="1472819"/>
                </a:lnTo>
                <a:lnTo>
                  <a:pt x="39740" y="1461410"/>
                </a:lnTo>
                <a:lnTo>
                  <a:pt x="28407" y="1455754"/>
                </a:lnTo>
                <a:close/>
              </a:path>
              <a:path w="767715" h="1527175">
                <a:moveTo>
                  <a:pt x="39740" y="1461410"/>
                </a:moveTo>
                <a:lnTo>
                  <a:pt x="34035" y="1472819"/>
                </a:lnTo>
                <a:lnTo>
                  <a:pt x="62600" y="1472819"/>
                </a:lnTo>
                <a:lnTo>
                  <a:pt x="39740" y="1461410"/>
                </a:lnTo>
                <a:close/>
              </a:path>
              <a:path w="767715" h="1527175">
                <a:moveTo>
                  <a:pt x="756284" y="0"/>
                </a:moveTo>
                <a:lnTo>
                  <a:pt x="28407" y="1455754"/>
                </a:lnTo>
                <a:lnTo>
                  <a:pt x="39740" y="1461410"/>
                </a:lnTo>
                <a:lnTo>
                  <a:pt x="767715" y="5588"/>
                </a:lnTo>
                <a:lnTo>
                  <a:pt x="756284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895344" y="1235963"/>
            <a:ext cx="784860" cy="1127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325937" y="1443037"/>
            <a:ext cx="85725" cy="238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956428" y="1542034"/>
            <a:ext cx="181863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Break-Beam</a:t>
            </a:r>
            <a:r>
              <a:rPr dirty="0" sz="18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56428" y="2913964"/>
            <a:ext cx="161607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Reflective</a:t>
            </a:r>
            <a:r>
              <a:rPr dirty="0" sz="18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5815" y="192989"/>
            <a:ext cx="497078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5">
                <a:solidFill>
                  <a:srgbClr val="000099"/>
                </a:solidFill>
              </a:rPr>
              <a:t>IR </a:t>
            </a:r>
            <a:r>
              <a:rPr dirty="0" spc="-120">
                <a:solidFill>
                  <a:srgbClr val="000099"/>
                </a:solidFill>
              </a:rPr>
              <a:t>Reflective</a:t>
            </a:r>
            <a:r>
              <a:rPr dirty="0" spc="-395">
                <a:solidFill>
                  <a:srgbClr val="000099"/>
                </a:solidFill>
              </a:rPr>
              <a:t> </a:t>
            </a:r>
            <a:r>
              <a:rPr dirty="0" spc="-90">
                <a:solidFill>
                  <a:srgbClr val="000099"/>
                </a:solidFill>
              </a:rPr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79294" y="2642260"/>
            <a:ext cx="836294" cy="255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05"/>
              </a:lnSpc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</a:t>
            </a:r>
            <a:r>
              <a:rPr dirty="0" sz="2000" spc="-40">
                <a:solidFill>
                  <a:srgbClr val="2E2B1F"/>
                </a:solidFill>
                <a:latin typeface="Calibri"/>
                <a:cs typeface="Calibri"/>
              </a:rPr>
              <a:t>n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ib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039" y="1040129"/>
            <a:ext cx="7799705" cy="5302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Reflective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Sensor:</a:t>
            </a:r>
            <a:endParaRPr sz="24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15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Emitter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+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detector photodiode/phototransistor</a:t>
            </a:r>
            <a:endParaRPr sz="2000">
              <a:latin typeface="Calibri"/>
              <a:cs typeface="Calibri"/>
            </a:endParaRPr>
          </a:p>
          <a:p>
            <a:pPr lvl="1" marL="538480" marR="5080" indent="-228600">
              <a:lnSpc>
                <a:spcPct val="8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Phototransistor: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 reaching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phototransistor,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more  current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passes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through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beam of light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reflected off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surface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20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detector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5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 usually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infrared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spectrum,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9CBDBC"/>
              </a:buClr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Applications:</a:t>
            </a:r>
            <a:endParaRPr sz="24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75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detection,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Line following,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Wall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tracking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Optical encoder (Break-Beam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sensor)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9CBDBC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Drawbacks:</a:t>
            </a:r>
            <a:endParaRPr sz="24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15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Susceptible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ambient</a:t>
            </a:r>
            <a:r>
              <a:rPr dirty="0" sz="20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lighting</a:t>
            </a:r>
            <a:endParaRPr sz="2000">
              <a:latin typeface="Calibri"/>
              <a:cs typeface="Calibri"/>
            </a:endParaRPr>
          </a:p>
          <a:p>
            <a:pPr lvl="2" marL="904240" indent="-229235">
              <a:lnSpc>
                <a:spcPts val="2155"/>
              </a:lnSpc>
              <a:spcBef>
                <a:spcPts val="10"/>
              </a:spcBef>
              <a:buClr>
                <a:srgbClr val="D2CA6C"/>
              </a:buClr>
              <a:buFont typeface="Arial"/>
              <a:buChar char="•"/>
              <a:tabLst>
                <a:tab pos="904240" algn="l"/>
                <a:tab pos="90487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Provide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sheath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insulate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device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from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outside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lighting</a:t>
            </a:r>
            <a:endParaRPr sz="1800">
              <a:latin typeface="Calibri"/>
              <a:cs typeface="Calibri"/>
            </a:endParaRPr>
          </a:p>
          <a:p>
            <a:pPr lvl="1" marL="538480" indent="-228600">
              <a:lnSpc>
                <a:spcPts val="2395"/>
              </a:lnSpc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Susceptible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reflectivity of</a:t>
            </a:r>
            <a:r>
              <a:rPr dirty="0" sz="20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objects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Susceptible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distance between sensor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the</a:t>
            </a:r>
            <a:r>
              <a:rPr dirty="0" sz="20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43957" y="2695194"/>
            <a:ext cx="2847086" cy="2335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466915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5">
                <a:solidFill>
                  <a:srgbClr val="000099"/>
                </a:solidFill>
              </a:rPr>
              <a:t>Modulated</a:t>
            </a:r>
            <a:r>
              <a:rPr dirty="0" spc="-280">
                <a:solidFill>
                  <a:srgbClr val="000099"/>
                </a:solidFill>
              </a:rPr>
              <a:t> </a:t>
            </a:r>
            <a:r>
              <a:rPr dirty="0" spc="-110">
                <a:solidFill>
                  <a:srgbClr val="000099"/>
                </a:solidFill>
              </a:rPr>
              <a:t>Infrared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6440" y="1167129"/>
            <a:ext cx="7025640" cy="2162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Modulation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Demodulation</a:t>
            </a:r>
            <a:endParaRPr sz="24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15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Flashing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 source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particular</a:t>
            </a:r>
            <a:r>
              <a:rPr dirty="0" sz="20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frequency</a:t>
            </a:r>
            <a:endParaRPr sz="2000">
              <a:latin typeface="Calibri"/>
              <a:cs typeface="Calibri"/>
            </a:endParaRPr>
          </a:p>
          <a:p>
            <a:pPr lvl="1" marL="538480" marR="5080" indent="-228600">
              <a:lnSpc>
                <a:spcPct val="80000"/>
              </a:lnSpc>
              <a:spcBef>
                <a:spcPts val="484"/>
              </a:spcBef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Demodulator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tuned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specific frequency of light flashes.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(32kHz~45kHz)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Flashes of light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detected even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if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very</a:t>
            </a:r>
            <a:r>
              <a:rPr dirty="0" sz="20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week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Less susceptible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ambient lighting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reflectivity of</a:t>
            </a:r>
            <a:r>
              <a:rPr dirty="0" sz="2000" spc="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objects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–"/>
              <a:tabLst>
                <a:tab pos="53911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Used in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remote control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units,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proximity sensors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" y="3733800"/>
            <a:ext cx="5791200" cy="2705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8009" y="5208270"/>
            <a:ext cx="15367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Negative</a:t>
            </a:r>
            <a:r>
              <a:rPr dirty="0" sz="2000" spc="-9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8009" y="5361108"/>
            <a:ext cx="1315085" cy="9404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logic: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Detect =</a:t>
            </a:r>
            <a:r>
              <a:rPr dirty="0" sz="2000" spc="-12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0v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8200" y="6172200"/>
            <a:ext cx="685800" cy="685800"/>
          </a:xfrm>
          <a:prstGeom prst="rect">
            <a:avLst/>
          </a:prstGeom>
          <a:solidFill>
            <a:srgbClr val="675E46"/>
          </a:solidFill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5715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8009" y="6427723"/>
            <a:ext cx="15392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No detect =</a:t>
            </a:r>
            <a:r>
              <a:rPr dirty="0" sz="2000" spc="-14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500062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5">
                <a:solidFill>
                  <a:srgbClr val="000099"/>
                </a:solidFill>
              </a:rPr>
              <a:t>IR </a:t>
            </a:r>
            <a:r>
              <a:rPr dirty="0" spc="-110">
                <a:solidFill>
                  <a:srgbClr val="000099"/>
                </a:solidFill>
              </a:rPr>
              <a:t>Proximity</a:t>
            </a:r>
            <a:r>
              <a:rPr dirty="0" spc="-395">
                <a:solidFill>
                  <a:srgbClr val="000099"/>
                </a:solidFill>
              </a:rPr>
              <a:t> </a:t>
            </a:r>
            <a:r>
              <a:rPr dirty="0" spc="-90">
                <a:solidFill>
                  <a:srgbClr val="000099"/>
                </a:solidFill>
              </a:rPr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6440" y="3010281"/>
            <a:ext cx="7607300" cy="3216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Proximity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Sensors:</a:t>
            </a:r>
            <a:endParaRPr sz="2000">
              <a:latin typeface="Calibri"/>
              <a:cs typeface="Calibri"/>
            </a:endParaRPr>
          </a:p>
          <a:p>
            <a:pPr lvl="1" marL="538480" marR="261620" indent="-228600">
              <a:lnSpc>
                <a:spcPct val="80000"/>
              </a:lnSpc>
              <a:spcBef>
                <a:spcPts val="434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Requires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modulated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IR 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LED,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detector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module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built-in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modulation  decoder</a:t>
            </a:r>
            <a:endParaRPr sz="1800">
              <a:latin typeface="Calibri"/>
              <a:cs typeface="Calibri"/>
            </a:endParaRPr>
          </a:p>
          <a:p>
            <a:pPr lvl="1" marL="538480" marR="29209" indent="-228600">
              <a:lnSpc>
                <a:spcPct val="80000"/>
              </a:lnSpc>
              <a:spcBef>
                <a:spcPts val="434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Current through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IR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LED should be limited: adding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series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resistor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in LED  driver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circuit</a:t>
            </a:r>
            <a:endParaRPr sz="1800">
              <a:latin typeface="Calibri"/>
              <a:cs typeface="Calibri"/>
            </a:endParaRPr>
          </a:p>
          <a:p>
            <a:pPr lvl="1" marL="538480" marR="5080" indent="-228600">
              <a:lnSpc>
                <a:spcPct val="80000"/>
              </a:lnSpc>
              <a:spcBef>
                <a:spcPts val="434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Detection range: varies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different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(shiny white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card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vs. dull black  object)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ts val="2155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Insensitive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ambient light</a:t>
            </a:r>
            <a:endParaRPr sz="1800">
              <a:latin typeface="Calibri"/>
              <a:cs typeface="Calibri"/>
            </a:endParaRPr>
          </a:p>
          <a:p>
            <a:pPr marL="241300" indent="-229235">
              <a:lnSpc>
                <a:spcPts val="239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Applications: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1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Rough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distance</a:t>
            </a:r>
            <a:r>
              <a:rPr dirty="0" sz="1800" spc="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measurement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Obstacle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avoidance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Wall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following,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line</a:t>
            </a:r>
            <a:r>
              <a:rPr dirty="0" sz="1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following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24800" y="1524000"/>
            <a:ext cx="533400" cy="94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30450" y="1676400"/>
            <a:ext cx="3657600" cy="1390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2325" y="2403475"/>
            <a:ext cx="257175" cy="187325"/>
          </a:xfrm>
          <a:custGeom>
            <a:avLst/>
            <a:gdLst/>
            <a:ahLst/>
            <a:cxnLst/>
            <a:rect l="l" t="t" r="r" b="b"/>
            <a:pathLst>
              <a:path w="257175" h="187325">
                <a:moveTo>
                  <a:pt x="128524" y="187325"/>
                </a:moveTo>
                <a:lnTo>
                  <a:pt x="0" y="0"/>
                </a:lnTo>
                <a:lnTo>
                  <a:pt x="257175" y="0"/>
                </a:lnTo>
                <a:lnTo>
                  <a:pt x="128524" y="187325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2325" y="2590800"/>
            <a:ext cx="257175" cy="0"/>
          </a:xfrm>
          <a:custGeom>
            <a:avLst/>
            <a:gdLst/>
            <a:ahLst/>
            <a:cxnLst/>
            <a:rect l="l" t="t" r="r" b="b"/>
            <a:pathLst>
              <a:path w="257175" h="0">
                <a:moveTo>
                  <a:pt x="0" y="0"/>
                </a:moveTo>
                <a:lnTo>
                  <a:pt x="257175" y="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20850" y="2590800"/>
            <a:ext cx="0" cy="249554"/>
          </a:xfrm>
          <a:custGeom>
            <a:avLst/>
            <a:gdLst/>
            <a:ahLst/>
            <a:cxnLst/>
            <a:rect l="l" t="t" r="r" b="b"/>
            <a:pathLst>
              <a:path w="0" h="249555">
                <a:moveTo>
                  <a:pt x="0" y="0"/>
                </a:moveTo>
                <a:lnTo>
                  <a:pt x="0" y="249174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20850" y="2154173"/>
            <a:ext cx="0" cy="249554"/>
          </a:xfrm>
          <a:custGeom>
            <a:avLst/>
            <a:gdLst/>
            <a:ahLst/>
            <a:cxnLst/>
            <a:rect l="l" t="t" r="r" b="b"/>
            <a:pathLst>
              <a:path w="0" h="249555">
                <a:moveTo>
                  <a:pt x="0" y="249300"/>
                </a:moveTo>
                <a:lnTo>
                  <a:pt x="0" y="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71650" y="2092325"/>
            <a:ext cx="386080" cy="123825"/>
          </a:xfrm>
          <a:custGeom>
            <a:avLst/>
            <a:gdLst/>
            <a:ahLst/>
            <a:cxnLst/>
            <a:rect l="l" t="t" r="r" b="b"/>
            <a:pathLst>
              <a:path w="386080" h="123825">
                <a:moveTo>
                  <a:pt x="0" y="123825"/>
                </a:moveTo>
                <a:lnTo>
                  <a:pt x="385762" y="123825"/>
                </a:lnTo>
                <a:lnTo>
                  <a:pt x="385762" y="0"/>
                </a:lnTo>
                <a:lnTo>
                  <a:pt x="0" y="0"/>
                </a:lnTo>
                <a:lnTo>
                  <a:pt x="0" y="123825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43000" y="2154301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5" h="0">
                <a:moveTo>
                  <a:pt x="12865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657350" y="215430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6350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92325" y="2840101"/>
            <a:ext cx="257175" cy="0"/>
          </a:xfrm>
          <a:custGeom>
            <a:avLst/>
            <a:gdLst/>
            <a:ahLst/>
            <a:cxnLst/>
            <a:rect l="l" t="t" r="r" b="b"/>
            <a:pathLst>
              <a:path w="257175" h="0">
                <a:moveTo>
                  <a:pt x="0" y="0"/>
                </a:moveTo>
                <a:lnTo>
                  <a:pt x="257175" y="0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657350" y="2840101"/>
            <a:ext cx="63500" cy="125730"/>
          </a:xfrm>
          <a:custGeom>
            <a:avLst/>
            <a:gdLst/>
            <a:ahLst/>
            <a:cxnLst/>
            <a:rect l="l" t="t" r="r" b="b"/>
            <a:pathLst>
              <a:path w="63500" h="125730">
                <a:moveTo>
                  <a:pt x="63500" y="0"/>
                </a:moveTo>
                <a:lnTo>
                  <a:pt x="0" y="125349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720850" y="2840101"/>
            <a:ext cx="65405" cy="125730"/>
          </a:xfrm>
          <a:custGeom>
            <a:avLst/>
            <a:gdLst/>
            <a:ahLst/>
            <a:cxnLst/>
            <a:rect l="l" t="t" r="r" b="b"/>
            <a:pathLst>
              <a:path w="65405" h="125730">
                <a:moveTo>
                  <a:pt x="65150" y="0"/>
                </a:moveTo>
                <a:lnTo>
                  <a:pt x="0" y="125349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592325" y="2840101"/>
            <a:ext cx="65405" cy="125730"/>
          </a:xfrm>
          <a:custGeom>
            <a:avLst/>
            <a:gdLst/>
            <a:ahLst/>
            <a:cxnLst/>
            <a:rect l="l" t="t" r="r" b="b"/>
            <a:pathLst>
              <a:path w="65405" h="125730">
                <a:moveTo>
                  <a:pt x="65024" y="0"/>
                </a:moveTo>
                <a:lnTo>
                  <a:pt x="0" y="125349"/>
                </a:lnTo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485770" y="1079347"/>
            <a:ext cx="3975100" cy="48260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  <a:tabLst>
                <a:tab pos="1003300" algn="l"/>
                <a:tab pos="2603500" algn="l"/>
              </a:tabLst>
            </a:pP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amplifier	bandpass</a:t>
            </a:r>
            <a:r>
              <a:rPr dirty="0" sz="1400" spc="-4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filter	integrator</a:t>
            </a:r>
            <a:endParaRPr sz="14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120"/>
              </a:spcBef>
              <a:tabLst>
                <a:tab pos="1841500" algn="l"/>
                <a:tab pos="3060700" algn="l"/>
              </a:tabLst>
            </a:pPr>
            <a:r>
              <a:rPr dirty="0" sz="1400">
                <a:solidFill>
                  <a:srgbClr val="2E2B1F"/>
                </a:solidFill>
                <a:latin typeface="Arial"/>
                <a:cs typeface="Arial"/>
              </a:rPr>
              <a:t>limiter	demodulator	</a:t>
            </a:r>
            <a:r>
              <a:rPr dirty="0" sz="1400" spc="-5">
                <a:solidFill>
                  <a:srgbClr val="2E2B1F"/>
                </a:solidFill>
                <a:latin typeface="Arial"/>
                <a:cs typeface="Arial"/>
              </a:rPr>
              <a:t>comparator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57626" y="1370202"/>
            <a:ext cx="179705" cy="687705"/>
          </a:xfrm>
          <a:custGeom>
            <a:avLst/>
            <a:gdLst/>
            <a:ahLst/>
            <a:cxnLst/>
            <a:rect l="l" t="t" r="r" b="b"/>
            <a:pathLst>
              <a:path w="179705" h="687705">
                <a:moveTo>
                  <a:pt x="135912" y="614150"/>
                </a:moveTo>
                <a:lnTo>
                  <a:pt x="104902" y="621030"/>
                </a:lnTo>
                <a:lnTo>
                  <a:pt x="158623" y="687197"/>
                </a:lnTo>
                <a:lnTo>
                  <a:pt x="173791" y="626618"/>
                </a:lnTo>
                <a:lnTo>
                  <a:pt x="138684" y="626618"/>
                </a:lnTo>
                <a:lnTo>
                  <a:pt x="135912" y="614150"/>
                </a:lnTo>
                <a:close/>
              </a:path>
              <a:path w="179705" h="687705">
                <a:moveTo>
                  <a:pt x="148246" y="611414"/>
                </a:moveTo>
                <a:lnTo>
                  <a:pt x="135912" y="614150"/>
                </a:lnTo>
                <a:lnTo>
                  <a:pt x="138684" y="626618"/>
                </a:lnTo>
                <a:lnTo>
                  <a:pt x="151003" y="623824"/>
                </a:lnTo>
                <a:lnTo>
                  <a:pt x="148246" y="611414"/>
                </a:lnTo>
                <a:close/>
              </a:path>
              <a:path w="179705" h="687705">
                <a:moveTo>
                  <a:pt x="179324" y="604520"/>
                </a:moveTo>
                <a:lnTo>
                  <a:pt x="148246" y="611414"/>
                </a:lnTo>
                <a:lnTo>
                  <a:pt x="151003" y="623824"/>
                </a:lnTo>
                <a:lnTo>
                  <a:pt x="138684" y="626618"/>
                </a:lnTo>
                <a:lnTo>
                  <a:pt x="173791" y="626618"/>
                </a:lnTo>
                <a:lnTo>
                  <a:pt x="179324" y="604520"/>
                </a:lnTo>
                <a:close/>
              </a:path>
              <a:path w="179705" h="687705">
                <a:moveTo>
                  <a:pt x="12446" y="0"/>
                </a:moveTo>
                <a:lnTo>
                  <a:pt x="0" y="2794"/>
                </a:lnTo>
                <a:lnTo>
                  <a:pt x="135912" y="614150"/>
                </a:lnTo>
                <a:lnTo>
                  <a:pt x="148246" y="611414"/>
                </a:lnTo>
                <a:lnTo>
                  <a:pt x="12446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91280" y="1598167"/>
            <a:ext cx="170815" cy="459740"/>
          </a:xfrm>
          <a:custGeom>
            <a:avLst/>
            <a:gdLst/>
            <a:ahLst/>
            <a:cxnLst/>
            <a:rect l="l" t="t" r="r" b="b"/>
            <a:pathLst>
              <a:path w="170814" h="459739">
                <a:moveTo>
                  <a:pt x="128228" y="388997"/>
                </a:moveTo>
                <a:lnTo>
                  <a:pt x="98171" y="399034"/>
                </a:lnTo>
                <a:lnTo>
                  <a:pt x="158369" y="459232"/>
                </a:lnTo>
                <a:lnTo>
                  <a:pt x="166709" y="400939"/>
                </a:lnTo>
                <a:lnTo>
                  <a:pt x="132207" y="400939"/>
                </a:lnTo>
                <a:lnTo>
                  <a:pt x="128228" y="388997"/>
                </a:lnTo>
                <a:close/>
              </a:path>
              <a:path w="170814" h="459739">
                <a:moveTo>
                  <a:pt x="140264" y="384978"/>
                </a:moveTo>
                <a:lnTo>
                  <a:pt x="128228" y="388997"/>
                </a:lnTo>
                <a:lnTo>
                  <a:pt x="132207" y="400939"/>
                </a:lnTo>
                <a:lnTo>
                  <a:pt x="144272" y="397002"/>
                </a:lnTo>
                <a:lnTo>
                  <a:pt x="140264" y="384978"/>
                </a:lnTo>
                <a:close/>
              </a:path>
              <a:path w="170814" h="459739">
                <a:moveTo>
                  <a:pt x="170434" y="374904"/>
                </a:moveTo>
                <a:lnTo>
                  <a:pt x="140264" y="384978"/>
                </a:lnTo>
                <a:lnTo>
                  <a:pt x="144272" y="397002"/>
                </a:lnTo>
                <a:lnTo>
                  <a:pt x="132207" y="400939"/>
                </a:lnTo>
                <a:lnTo>
                  <a:pt x="166709" y="400939"/>
                </a:lnTo>
                <a:lnTo>
                  <a:pt x="170434" y="374904"/>
                </a:lnTo>
                <a:close/>
              </a:path>
              <a:path w="170814" h="459739">
                <a:moveTo>
                  <a:pt x="11938" y="0"/>
                </a:moveTo>
                <a:lnTo>
                  <a:pt x="0" y="4064"/>
                </a:lnTo>
                <a:lnTo>
                  <a:pt x="128228" y="388997"/>
                </a:lnTo>
                <a:lnTo>
                  <a:pt x="140264" y="384978"/>
                </a:lnTo>
                <a:lnTo>
                  <a:pt x="11938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968750" y="1371600"/>
            <a:ext cx="76200" cy="685800"/>
          </a:xfrm>
          <a:custGeom>
            <a:avLst/>
            <a:gdLst/>
            <a:ahLst/>
            <a:cxnLst/>
            <a:rect l="l" t="t" r="r" b="b"/>
            <a:pathLst>
              <a:path w="76200" h="685800">
                <a:moveTo>
                  <a:pt x="31750" y="609600"/>
                </a:moveTo>
                <a:lnTo>
                  <a:pt x="0" y="609600"/>
                </a:lnTo>
                <a:lnTo>
                  <a:pt x="38100" y="685800"/>
                </a:lnTo>
                <a:lnTo>
                  <a:pt x="69850" y="622300"/>
                </a:lnTo>
                <a:lnTo>
                  <a:pt x="31750" y="622300"/>
                </a:lnTo>
                <a:lnTo>
                  <a:pt x="31750" y="609600"/>
                </a:lnTo>
                <a:close/>
              </a:path>
              <a:path w="76200" h="685800">
                <a:moveTo>
                  <a:pt x="44450" y="0"/>
                </a:moveTo>
                <a:lnTo>
                  <a:pt x="31750" y="0"/>
                </a:lnTo>
                <a:lnTo>
                  <a:pt x="31750" y="622300"/>
                </a:lnTo>
                <a:lnTo>
                  <a:pt x="44450" y="622300"/>
                </a:lnTo>
                <a:lnTo>
                  <a:pt x="44450" y="0"/>
                </a:lnTo>
                <a:close/>
              </a:path>
              <a:path w="76200" h="685800">
                <a:moveTo>
                  <a:pt x="76200" y="609600"/>
                </a:moveTo>
                <a:lnTo>
                  <a:pt x="44450" y="609600"/>
                </a:lnTo>
                <a:lnTo>
                  <a:pt x="44450" y="622300"/>
                </a:lnTo>
                <a:lnTo>
                  <a:pt x="69850" y="622300"/>
                </a:lnTo>
                <a:lnTo>
                  <a:pt x="76200" y="60960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64050" y="1596897"/>
            <a:ext cx="234315" cy="384810"/>
          </a:xfrm>
          <a:custGeom>
            <a:avLst/>
            <a:gdLst/>
            <a:ahLst/>
            <a:cxnLst/>
            <a:rect l="l" t="t" r="r" b="b"/>
            <a:pathLst>
              <a:path w="234314" h="384810">
                <a:moveTo>
                  <a:pt x="6476" y="299338"/>
                </a:moveTo>
                <a:lnTo>
                  <a:pt x="0" y="384301"/>
                </a:lnTo>
                <a:lnTo>
                  <a:pt x="71882" y="338581"/>
                </a:lnTo>
                <a:lnTo>
                  <a:pt x="62780" y="333121"/>
                </a:lnTo>
                <a:lnTo>
                  <a:pt x="38100" y="333121"/>
                </a:lnTo>
                <a:lnTo>
                  <a:pt x="27177" y="326643"/>
                </a:lnTo>
                <a:lnTo>
                  <a:pt x="33744" y="315699"/>
                </a:lnTo>
                <a:lnTo>
                  <a:pt x="6476" y="299338"/>
                </a:lnTo>
                <a:close/>
              </a:path>
              <a:path w="234314" h="384810">
                <a:moveTo>
                  <a:pt x="33744" y="315699"/>
                </a:moveTo>
                <a:lnTo>
                  <a:pt x="27177" y="326643"/>
                </a:lnTo>
                <a:lnTo>
                  <a:pt x="38100" y="333121"/>
                </a:lnTo>
                <a:lnTo>
                  <a:pt x="44634" y="322233"/>
                </a:lnTo>
                <a:lnTo>
                  <a:pt x="33744" y="315699"/>
                </a:lnTo>
                <a:close/>
              </a:path>
              <a:path w="234314" h="384810">
                <a:moveTo>
                  <a:pt x="44634" y="322233"/>
                </a:moveTo>
                <a:lnTo>
                  <a:pt x="38100" y="333121"/>
                </a:lnTo>
                <a:lnTo>
                  <a:pt x="62780" y="333121"/>
                </a:lnTo>
                <a:lnTo>
                  <a:pt x="44634" y="322233"/>
                </a:lnTo>
                <a:close/>
              </a:path>
              <a:path w="234314" h="384810">
                <a:moveTo>
                  <a:pt x="223138" y="0"/>
                </a:moveTo>
                <a:lnTo>
                  <a:pt x="33744" y="315699"/>
                </a:lnTo>
                <a:lnTo>
                  <a:pt x="44634" y="322233"/>
                </a:lnTo>
                <a:lnTo>
                  <a:pt x="234061" y="6603"/>
                </a:lnTo>
                <a:lnTo>
                  <a:pt x="223138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921250" y="1368044"/>
            <a:ext cx="462915" cy="689610"/>
          </a:xfrm>
          <a:custGeom>
            <a:avLst/>
            <a:gdLst/>
            <a:ahLst/>
            <a:cxnLst/>
            <a:rect l="l" t="t" r="r" b="b"/>
            <a:pathLst>
              <a:path w="462914" h="689610">
                <a:moveTo>
                  <a:pt x="10540" y="604773"/>
                </a:moveTo>
                <a:lnTo>
                  <a:pt x="0" y="689355"/>
                </a:lnTo>
                <a:lnTo>
                  <a:pt x="73913" y="647064"/>
                </a:lnTo>
                <a:lnTo>
                  <a:pt x="63446" y="640079"/>
                </a:lnTo>
                <a:lnTo>
                  <a:pt x="40512" y="640079"/>
                </a:lnTo>
                <a:lnTo>
                  <a:pt x="29972" y="632967"/>
                </a:lnTo>
                <a:lnTo>
                  <a:pt x="36996" y="622428"/>
                </a:lnTo>
                <a:lnTo>
                  <a:pt x="10540" y="604773"/>
                </a:lnTo>
                <a:close/>
              </a:path>
              <a:path w="462914" h="689610">
                <a:moveTo>
                  <a:pt x="36996" y="622428"/>
                </a:moveTo>
                <a:lnTo>
                  <a:pt x="29972" y="632967"/>
                </a:lnTo>
                <a:lnTo>
                  <a:pt x="40512" y="640079"/>
                </a:lnTo>
                <a:lnTo>
                  <a:pt x="47574" y="629488"/>
                </a:lnTo>
                <a:lnTo>
                  <a:pt x="36996" y="622428"/>
                </a:lnTo>
                <a:close/>
              </a:path>
              <a:path w="462914" h="689610">
                <a:moveTo>
                  <a:pt x="47574" y="629488"/>
                </a:moveTo>
                <a:lnTo>
                  <a:pt x="40512" y="640079"/>
                </a:lnTo>
                <a:lnTo>
                  <a:pt x="63446" y="640079"/>
                </a:lnTo>
                <a:lnTo>
                  <a:pt x="47574" y="629488"/>
                </a:lnTo>
                <a:close/>
              </a:path>
              <a:path w="462914" h="689610">
                <a:moveTo>
                  <a:pt x="451865" y="0"/>
                </a:moveTo>
                <a:lnTo>
                  <a:pt x="36996" y="622428"/>
                </a:lnTo>
                <a:lnTo>
                  <a:pt x="47574" y="629488"/>
                </a:lnTo>
                <a:lnTo>
                  <a:pt x="462534" y="7111"/>
                </a:lnTo>
                <a:lnTo>
                  <a:pt x="451865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149850" y="1595374"/>
            <a:ext cx="614045" cy="538480"/>
          </a:xfrm>
          <a:custGeom>
            <a:avLst/>
            <a:gdLst/>
            <a:ahLst/>
            <a:cxnLst/>
            <a:rect l="l" t="t" r="r" b="b"/>
            <a:pathLst>
              <a:path w="614045" h="538480">
                <a:moveTo>
                  <a:pt x="32258" y="459359"/>
                </a:moveTo>
                <a:lnTo>
                  <a:pt x="0" y="538226"/>
                </a:lnTo>
                <a:lnTo>
                  <a:pt x="82423" y="516763"/>
                </a:lnTo>
                <a:lnTo>
                  <a:pt x="68771" y="501141"/>
                </a:lnTo>
                <a:lnTo>
                  <a:pt x="51942" y="501141"/>
                </a:lnTo>
                <a:lnTo>
                  <a:pt x="43561" y="491616"/>
                </a:lnTo>
                <a:lnTo>
                  <a:pt x="53130" y="483243"/>
                </a:lnTo>
                <a:lnTo>
                  <a:pt x="32258" y="459359"/>
                </a:lnTo>
                <a:close/>
              </a:path>
              <a:path w="614045" h="538480">
                <a:moveTo>
                  <a:pt x="53130" y="483243"/>
                </a:moveTo>
                <a:lnTo>
                  <a:pt x="43561" y="491616"/>
                </a:lnTo>
                <a:lnTo>
                  <a:pt x="51942" y="501141"/>
                </a:lnTo>
                <a:lnTo>
                  <a:pt x="61480" y="492798"/>
                </a:lnTo>
                <a:lnTo>
                  <a:pt x="53130" y="483243"/>
                </a:lnTo>
                <a:close/>
              </a:path>
              <a:path w="614045" h="538480">
                <a:moveTo>
                  <a:pt x="61480" y="492798"/>
                </a:moveTo>
                <a:lnTo>
                  <a:pt x="51942" y="501141"/>
                </a:lnTo>
                <a:lnTo>
                  <a:pt x="68771" y="501141"/>
                </a:lnTo>
                <a:lnTo>
                  <a:pt x="61480" y="492798"/>
                </a:lnTo>
                <a:close/>
              </a:path>
              <a:path w="614045" h="538480">
                <a:moveTo>
                  <a:pt x="605409" y="0"/>
                </a:moveTo>
                <a:lnTo>
                  <a:pt x="53130" y="483243"/>
                </a:lnTo>
                <a:lnTo>
                  <a:pt x="61480" y="492798"/>
                </a:lnTo>
                <a:lnTo>
                  <a:pt x="613790" y="9651"/>
                </a:lnTo>
                <a:lnTo>
                  <a:pt x="605409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471551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5">
                <a:solidFill>
                  <a:srgbClr val="000099"/>
                </a:solidFill>
              </a:rPr>
              <a:t>IR </a:t>
            </a:r>
            <a:r>
              <a:rPr dirty="0" spc="-90">
                <a:solidFill>
                  <a:srgbClr val="000099"/>
                </a:solidFill>
              </a:rPr>
              <a:t>Distance</a:t>
            </a:r>
            <a:r>
              <a:rPr dirty="0" spc="-405">
                <a:solidFill>
                  <a:srgbClr val="000099"/>
                </a:solidFill>
              </a:rPr>
              <a:t> </a:t>
            </a:r>
            <a:r>
              <a:rPr dirty="0" spc="-90">
                <a:solidFill>
                  <a:srgbClr val="000099"/>
                </a:solidFill>
              </a:rPr>
              <a:t>Sensors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2640" y="1063931"/>
            <a:ext cx="7258684" cy="98425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800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Basic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principle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operation:</a:t>
            </a:r>
            <a:endParaRPr sz="2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605"/>
              </a:spcBef>
              <a:buClr>
                <a:srgbClr val="9CBDBC"/>
              </a:buClr>
              <a:buFont typeface="Arial"/>
              <a:buChar char="•"/>
              <a:tabLst>
                <a:tab pos="539115" algn="l"/>
              </a:tabLst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IR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emitter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+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focusing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lens +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position-sensitive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detector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7237" y="2116137"/>
            <a:ext cx="4176649" cy="4206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35600" y="1939925"/>
            <a:ext cx="2573401" cy="3363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A9A47B"/>
          </a:solidFill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55975" y="5208270"/>
            <a:ext cx="5083810" cy="1245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Location of the spot on the detector  corresponds to the distance to the target  surface, Optics to covert horizontal distance</a:t>
            </a:r>
            <a:r>
              <a:rPr dirty="0" sz="2000" spc="-204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t  vertical</a:t>
            </a:r>
            <a:r>
              <a:rPr dirty="0" sz="2000" spc="-2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distance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46375" y="4371594"/>
            <a:ext cx="1384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Modulated</a:t>
            </a:r>
            <a:r>
              <a:rPr dirty="0" sz="1800" spc="-6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IR 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light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471551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5">
                <a:solidFill>
                  <a:srgbClr val="000099"/>
                </a:solidFill>
              </a:rPr>
              <a:t>IR </a:t>
            </a:r>
            <a:r>
              <a:rPr dirty="0" spc="-90">
                <a:solidFill>
                  <a:srgbClr val="000099"/>
                </a:solidFill>
              </a:rPr>
              <a:t>Distance</a:t>
            </a:r>
            <a:r>
              <a:rPr dirty="0" spc="-405">
                <a:solidFill>
                  <a:srgbClr val="000099"/>
                </a:solidFill>
              </a:rPr>
              <a:t> </a:t>
            </a:r>
            <a:r>
              <a:rPr dirty="0" spc="-90">
                <a:solidFill>
                  <a:srgbClr val="000099"/>
                </a:solidFill>
              </a:rPr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9144" y="1063931"/>
            <a:ext cx="7260590" cy="274002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Sharp GP2D02 IR</a:t>
            </a:r>
            <a:r>
              <a:rPr dirty="0" sz="28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Ranger</a:t>
            </a:r>
            <a:endParaRPr sz="28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60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Distance range: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10cm (4")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~ 80cm</a:t>
            </a:r>
            <a:r>
              <a:rPr dirty="0" sz="24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(30").</a:t>
            </a:r>
            <a:endParaRPr sz="24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57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Moderately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reliable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distance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measurement</a:t>
            </a:r>
            <a:endParaRPr sz="24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58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Immune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ambient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light</a:t>
            </a:r>
            <a:endParaRPr sz="24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57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Impervious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color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reflectivity of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endParaRPr sz="24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57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Applications: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distance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measurement,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wall following,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…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81600" y="4038536"/>
            <a:ext cx="2286000" cy="2274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2366898"/>
            <a:ext cx="277939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90">
                <a:solidFill>
                  <a:srgbClr val="675E46"/>
                </a:solidFill>
                <a:latin typeface="Cambria"/>
                <a:cs typeface="Cambria"/>
              </a:rPr>
              <a:t>Range</a:t>
            </a:r>
            <a:r>
              <a:rPr dirty="0" sz="4000" spc="-275">
                <a:solidFill>
                  <a:srgbClr val="675E46"/>
                </a:solidFill>
                <a:latin typeface="Cambria"/>
                <a:cs typeface="Cambria"/>
              </a:rPr>
              <a:t> </a:t>
            </a:r>
            <a:r>
              <a:rPr dirty="0" sz="4000" spc="-85">
                <a:solidFill>
                  <a:srgbClr val="675E46"/>
                </a:solidFill>
                <a:latin typeface="Cambria"/>
                <a:cs typeface="Cambria"/>
              </a:rPr>
              <a:t>Finder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3128848"/>
            <a:ext cx="261683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95">
                <a:solidFill>
                  <a:srgbClr val="675E46"/>
                </a:solidFill>
                <a:latin typeface="Cambria"/>
                <a:cs typeface="Cambria"/>
              </a:rPr>
              <a:t>(Ultrasonic,</a:t>
            </a:r>
            <a:r>
              <a:rPr dirty="0" sz="2800" spc="-295">
                <a:solidFill>
                  <a:srgbClr val="675E46"/>
                </a:solidFill>
                <a:latin typeface="Cambria"/>
                <a:cs typeface="Cambria"/>
              </a:rPr>
              <a:t> </a:t>
            </a:r>
            <a:r>
              <a:rPr dirty="0" sz="2800" spc="-85">
                <a:solidFill>
                  <a:srgbClr val="675E46"/>
                </a:solidFill>
                <a:latin typeface="Cambria"/>
                <a:cs typeface="Cambria"/>
              </a:rPr>
              <a:t>Laser)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321373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Range</a:t>
            </a:r>
            <a:r>
              <a:rPr dirty="0" spc="-270"/>
              <a:t> </a:t>
            </a:r>
            <a:r>
              <a:rPr dirty="0" spc="-85"/>
              <a:t>Finder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5843" y="1455242"/>
            <a:ext cx="7941309" cy="2892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Time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 Flight</a:t>
            </a:r>
            <a:endParaRPr sz="2000">
              <a:latin typeface="Calibri"/>
              <a:cs typeface="Calibri"/>
            </a:endParaRPr>
          </a:p>
          <a:p>
            <a:pPr marL="240665" marR="5080" indent="-228600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latin typeface="Calibri"/>
                <a:cs typeface="Calibri"/>
              </a:rPr>
              <a:t>The measured pulses typically come </a:t>
            </a:r>
            <a:r>
              <a:rPr dirty="0" sz="2000" spc="-15">
                <a:latin typeface="Calibri"/>
                <a:cs typeface="Calibri"/>
              </a:rPr>
              <a:t>form </a:t>
            </a:r>
            <a:r>
              <a:rPr dirty="0" sz="2000" spc="-5">
                <a:latin typeface="Calibri"/>
                <a:cs typeface="Calibri"/>
              </a:rPr>
              <a:t>ultrasonic, </a:t>
            </a:r>
            <a:r>
              <a:rPr dirty="0" sz="2000">
                <a:latin typeface="Calibri"/>
                <a:cs typeface="Calibri"/>
              </a:rPr>
              <a:t>RF and </a:t>
            </a:r>
            <a:r>
              <a:rPr dirty="0" sz="2000" spc="-5">
                <a:latin typeface="Calibri"/>
                <a:cs typeface="Calibri"/>
              </a:rPr>
              <a:t>optical energy  sources.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5"/>
              </a:spcBef>
              <a:buClr>
                <a:srgbClr val="9CBDBC"/>
              </a:buClr>
              <a:buFont typeface="Arial"/>
              <a:buChar char="–"/>
              <a:tabLst>
                <a:tab pos="538480" algn="l"/>
              </a:tabLst>
            </a:pPr>
            <a:r>
              <a:rPr dirty="0" sz="1900" spc="-5" b="1">
                <a:solidFill>
                  <a:srgbClr val="1E5FFF"/>
                </a:solidFill>
                <a:latin typeface="Calibri"/>
                <a:cs typeface="Calibri"/>
              </a:rPr>
              <a:t>D = v * t</a:t>
            </a:r>
            <a:endParaRPr sz="19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buClr>
                <a:srgbClr val="9CBDBC"/>
              </a:buClr>
              <a:buFont typeface="Arial"/>
              <a:buChar char="–"/>
              <a:tabLst>
                <a:tab pos="538480" algn="l"/>
              </a:tabLst>
            </a:pPr>
            <a:r>
              <a:rPr dirty="0" sz="1900" spc="-5">
                <a:solidFill>
                  <a:srgbClr val="1E5FFF"/>
                </a:solidFill>
                <a:latin typeface="Calibri"/>
                <a:cs typeface="Calibri"/>
              </a:rPr>
              <a:t>D </a:t>
            </a:r>
            <a:r>
              <a:rPr dirty="0" sz="1900" spc="-5">
                <a:latin typeface="Calibri"/>
                <a:cs typeface="Calibri"/>
              </a:rPr>
              <a:t>= </a:t>
            </a:r>
            <a:r>
              <a:rPr dirty="0" sz="1900" spc="-10">
                <a:latin typeface="Calibri"/>
                <a:cs typeface="Calibri"/>
              </a:rPr>
              <a:t>round-trip</a:t>
            </a:r>
            <a:r>
              <a:rPr dirty="0" sz="1900" spc="3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distance</a:t>
            </a:r>
            <a:endParaRPr sz="19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5"/>
              </a:spcBef>
              <a:buClr>
                <a:srgbClr val="9CBDBC"/>
              </a:buClr>
              <a:buFont typeface="Arial"/>
              <a:buChar char="–"/>
              <a:tabLst>
                <a:tab pos="538480" algn="l"/>
              </a:tabLst>
            </a:pPr>
            <a:r>
              <a:rPr dirty="0" sz="1900" spc="-5">
                <a:solidFill>
                  <a:srgbClr val="1E5FFF"/>
                </a:solidFill>
                <a:latin typeface="Calibri"/>
                <a:cs typeface="Calibri"/>
              </a:rPr>
              <a:t>v </a:t>
            </a:r>
            <a:r>
              <a:rPr dirty="0" sz="1900" spc="-5">
                <a:latin typeface="Calibri"/>
                <a:cs typeface="Calibri"/>
              </a:rPr>
              <a:t>= speed of </a:t>
            </a:r>
            <a:r>
              <a:rPr dirty="0" sz="1900" spc="-25">
                <a:latin typeface="Calibri"/>
                <a:cs typeface="Calibri"/>
              </a:rPr>
              <a:t>wave</a:t>
            </a:r>
            <a:r>
              <a:rPr dirty="0" sz="1900" spc="2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propagation</a:t>
            </a:r>
            <a:endParaRPr sz="1900">
              <a:latin typeface="Calibri"/>
              <a:cs typeface="Calibri"/>
            </a:endParaRPr>
          </a:p>
          <a:p>
            <a:pPr lvl="1" marL="538480" indent="-228600">
              <a:lnSpc>
                <a:spcPts val="2280"/>
              </a:lnSpc>
              <a:buClr>
                <a:srgbClr val="9CBDBC"/>
              </a:buClr>
              <a:buFont typeface="Arial"/>
              <a:buChar char="–"/>
              <a:tabLst>
                <a:tab pos="538480" algn="l"/>
              </a:tabLst>
            </a:pPr>
            <a:r>
              <a:rPr dirty="0" sz="1900" spc="-5">
                <a:solidFill>
                  <a:srgbClr val="1E5FFF"/>
                </a:solidFill>
                <a:latin typeface="Calibri"/>
                <a:cs typeface="Calibri"/>
              </a:rPr>
              <a:t>t </a:t>
            </a:r>
            <a:r>
              <a:rPr dirty="0" sz="1900" spc="-5">
                <a:latin typeface="Calibri"/>
                <a:cs typeface="Calibri"/>
              </a:rPr>
              <a:t>= elapsed</a:t>
            </a:r>
            <a:r>
              <a:rPr dirty="0" sz="1900" spc="1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time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ts val="2400"/>
              </a:lnSpc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Calibri"/>
                <a:cs typeface="Calibri"/>
              </a:rPr>
              <a:t>Sound = 0.3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meters/msec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ts val="2160"/>
              </a:lnSpc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latin typeface="Calibri"/>
                <a:cs typeface="Calibri"/>
              </a:rPr>
              <a:t>RF/light </a:t>
            </a:r>
            <a:r>
              <a:rPr dirty="0" sz="2000">
                <a:latin typeface="Calibri"/>
                <a:cs typeface="Calibri"/>
              </a:rPr>
              <a:t>= 0.3 </a:t>
            </a:r>
            <a:r>
              <a:rPr dirty="0" sz="2000" spc="-15">
                <a:latin typeface="Calibri"/>
                <a:cs typeface="Calibri"/>
              </a:rPr>
              <a:t>meters </a:t>
            </a:r>
            <a:r>
              <a:rPr dirty="0" sz="2000">
                <a:latin typeface="Calibri"/>
                <a:cs typeface="Calibri"/>
              </a:rPr>
              <a:t>/ </a:t>
            </a:r>
            <a:r>
              <a:rPr dirty="0" sz="2000" spc="-5">
                <a:latin typeface="Calibri"/>
                <a:cs typeface="Calibri"/>
              </a:rPr>
              <a:t>ns </a:t>
            </a:r>
            <a:r>
              <a:rPr dirty="0" sz="2000" spc="-20">
                <a:latin typeface="Calibri"/>
                <a:cs typeface="Calibri"/>
              </a:rPr>
              <a:t>(Very </a:t>
            </a:r>
            <a:r>
              <a:rPr dirty="0" sz="2000" spc="-10">
                <a:latin typeface="Calibri"/>
                <a:cs typeface="Calibri"/>
              </a:rPr>
              <a:t>difficult </a:t>
            </a:r>
            <a:r>
              <a:rPr dirty="0" sz="2000" spc="-15">
                <a:latin typeface="Calibri"/>
                <a:cs typeface="Calibri"/>
              </a:rPr>
              <a:t>to </a:t>
            </a:r>
            <a:r>
              <a:rPr dirty="0" sz="2000" spc="-5">
                <a:latin typeface="Calibri"/>
                <a:cs typeface="Calibri"/>
              </a:rPr>
              <a:t>measure short distances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 spc="5">
                <a:latin typeface="Calibri"/>
                <a:cs typeface="Calibri"/>
              </a:rPr>
              <a:t>1-100</a:t>
            </a:r>
            <a:endParaRPr sz="2000">
              <a:latin typeface="Calibri"/>
              <a:cs typeface="Calibri"/>
            </a:endParaRPr>
          </a:p>
          <a:p>
            <a:pPr marL="240665">
              <a:lnSpc>
                <a:spcPts val="2160"/>
              </a:lnSpc>
            </a:pPr>
            <a:r>
              <a:rPr dirty="0" sz="2000" spc="-15">
                <a:latin typeface="Calibri"/>
                <a:cs typeface="Calibri"/>
              </a:rPr>
              <a:t>meters)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27651" y="1092200"/>
            <a:ext cx="3276600" cy="695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4540" y="192989"/>
            <a:ext cx="445770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0"/>
              <a:t>Ultrasonic</a:t>
            </a:r>
            <a:r>
              <a:rPr dirty="0" spc="-250"/>
              <a:t> </a:t>
            </a:r>
            <a:r>
              <a:rPr dirty="0" spc="-90"/>
              <a:t>Sensors</a:t>
            </a:r>
          </a:p>
        </p:txBody>
      </p:sp>
      <p:sp>
        <p:nvSpPr>
          <p:cNvPr id="6" name="object 6"/>
          <p:cNvSpPr/>
          <p:nvPr/>
        </p:nvSpPr>
        <p:spPr>
          <a:xfrm>
            <a:off x="2514600" y="2971736"/>
            <a:ext cx="6248400" cy="3389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3039" y="1079805"/>
            <a:ext cx="8129270" cy="382651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Basic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principle of</a:t>
            </a:r>
            <a:r>
              <a:rPr dirty="0" sz="24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operation:</a:t>
            </a:r>
            <a:endParaRPr sz="24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509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Emit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quick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burst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ultrasound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(50kHz),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(human hearing: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20Hz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20kHz)</a:t>
            </a:r>
            <a:endParaRPr sz="2000">
              <a:latin typeface="Calibri"/>
              <a:cs typeface="Calibri"/>
            </a:endParaRPr>
          </a:p>
          <a:p>
            <a:pPr lvl="1" marL="538480" marR="513080" indent="-228600">
              <a:lnSpc>
                <a:spcPct val="100000"/>
              </a:lnSpc>
              <a:spcBef>
                <a:spcPts val="484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elapsed time until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receiver indicates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echo is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detected.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Determine how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far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away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nearest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from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20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512445" indent="-157480">
              <a:lnSpc>
                <a:spcPct val="100000"/>
              </a:lnSpc>
              <a:spcBef>
                <a:spcPts val="1980"/>
              </a:spcBef>
              <a:buClr>
                <a:srgbClr val="FF0000"/>
              </a:buClr>
              <a:buSzPct val="64285"/>
              <a:buFont typeface="Wingdings"/>
              <a:buChar char=""/>
              <a:tabLst>
                <a:tab pos="513080" algn="l"/>
              </a:tabLst>
            </a:pPr>
            <a:r>
              <a:rPr dirty="0" sz="2800" spc="-5" b="1">
                <a:solidFill>
                  <a:srgbClr val="1E5FFF"/>
                </a:solidFill>
                <a:latin typeface="Calibri"/>
                <a:cs typeface="Calibri"/>
              </a:rPr>
              <a:t>D = v *</a:t>
            </a:r>
            <a:r>
              <a:rPr dirty="0" sz="2800" spc="20" b="1">
                <a:solidFill>
                  <a:srgbClr val="1E5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1E5FFF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  <a:p>
            <a:pPr marL="584200">
              <a:lnSpc>
                <a:spcPct val="100000"/>
              </a:lnSpc>
              <a:spcBef>
                <a:spcPts val="905"/>
              </a:spcBef>
            </a:pPr>
            <a:r>
              <a:rPr dirty="0" sz="1800">
                <a:solidFill>
                  <a:srgbClr val="1E5FFF"/>
                </a:solidFill>
                <a:latin typeface="Calibri"/>
                <a:cs typeface="Calibri"/>
              </a:rPr>
              <a:t>D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 spc="-5">
                <a:latin typeface="Calibri"/>
                <a:cs typeface="Calibri"/>
              </a:rPr>
              <a:t>round-trip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distance</a:t>
            </a:r>
            <a:endParaRPr sz="1800">
              <a:latin typeface="Calibri"/>
              <a:cs typeface="Calibri"/>
            </a:endParaRPr>
          </a:p>
          <a:p>
            <a:pPr marL="584200" marR="4335780">
              <a:lnSpc>
                <a:spcPct val="100000"/>
              </a:lnSpc>
            </a:pPr>
            <a:r>
              <a:rPr dirty="0" sz="1800">
                <a:solidFill>
                  <a:srgbClr val="1E5FFF"/>
                </a:solidFill>
                <a:latin typeface="Calibri"/>
                <a:cs typeface="Calibri"/>
              </a:rPr>
              <a:t>v </a:t>
            </a:r>
            <a:r>
              <a:rPr dirty="0" sz="1800">
                <a:latin typeface="Calibri"/>
                <a:cs typeface="Calibri"/>
              </a:rPr>
              <a:t>= speed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10">
                <a:latin typeface="Calibri"/>
                <a:cs typeface="Calibri"/>
              </a:rPr>
              <a:t>propagation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(340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m/s)  </a:t>
            </a:r>
            <a:r>
              <a:rPr dirty="0" sz="1800">
                <a:solidFill>
                  <a:srgbClr val="1E5FFF"/>
                </a:solidFill>
                <a:latin typeface="Calibri"/>
                <a:cs typeface="Calibri"/>
              </a:rPr>
              <a:t>t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 spc="-5">
                <a:latin typeface="Calibri"/>
                <a:cs typeface="Calibri"/>
              </a:rPr>
              <a:t>elapsed </a:t>
            </a:r>
            <a:r>
              <a:rPr dirty="0" sz="180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5665723"/>
            <a:ext cx="17608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2E2B1F"/>
                </a:solidFill>
                <a:latin typeface="Arial"/>
                <a:cs typeface="Arial"/>
              </a:rPr>
              <a:t>Bat, dolphin,</a:t>
            </a:r>
            <a:r>
              <a:rPr dirty="0" sz="2000" spc="-8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445325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0"/>
              <a:t>Ultrasonic</a:t>
            </a:r>
            <a:r>
              <a:rPr dirty="0" spc="-280"/>
              <a:t> </a:t>
            </a:r>
            <a:r>
              <a:rPr dirty="0" spc="-90"/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1640" y="4444745"/>
            <a:ext cx="8204834" cy="229362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241300" marR="5080" indent="-228600">
              <a:lnSpc>
                <a:spcPts val="2300"/>
              </a:lnSpc>
              <a:spcBef>
                <a:spcPts val="66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Ranging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accurate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but bearing has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 30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degree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uncertainty.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The  object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located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anywhere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in the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arc.</a:t>
            </a:r>
            <a:endParaRPr sz="2400">
              <a:latin typeface="Calibri"/>
              <a:cs typeface="Calibri"/>
            </a:endParaRPr>
          </a:p>
          <a:p>
            <a:pPr marL="241300" marR="690245" indent="-228600">
              <a:lnSpc>
                <a:spcPts val="2310"/>
              </a:lnSpc>
              <a:spcBef>
                <a:spcPts val="57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Typical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ranges are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order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several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centimeters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30 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meters.</a:t>
            </a:r>
            <a:endParaRPr sz="2400">
              <a:latin typeface="Calibri"/>
              <a:cs typeface="Calibri"/>
            </a:endParaRPr>
          </a:p>
          <a:p>
            <a:pPr algn="just" marL="241300" marR="155575" indent="-228600">
              <a:lnSpc>
                <a:spcPct val="80000"/>
              </a:lnSpc>
              <a:spcBef>
                <a:spcPts val="59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Another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problem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is the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propagation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time. The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ultrasonic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signal 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will 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take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200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msec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travel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60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meters.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( 30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meters roundtrip</a:t>
            </a:r>
            <a:r>
              <a:rPr dirty="0" sz="2400" spc="-1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@ 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340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m/s</a:t>
            </a:r>
            <a:r>
              <a:rPr dirty="0" sz="24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3400" y="1143000"/>
            <a:ext cx="8001000" cy="307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4540" y="192989"/>
            <a:ext cx="445770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0"/>
              <a:t>Ultrasonic</a:t>
            </a:r>
            <a:r>
              <a:rPr dirty="0" spc="-250"/>
              <a:t> </a:t>
            </a:r>
            <a:r>
              <a:rPr dirty="0" spc="-90"/>
              <a:t>Sensors</a:t>
            </a:r>
          </a:p>
        </p:txBody>
      </p:sp>
      <p:sp>
        <p:nvSpPr>
          <p:cNvPr id="6" name="object 6"/>
          <p:cNvSpPr/>
          <p:nvPr/>
        </p:nvSpPr>
        <p:spPr>
          <a:xfrm>
            <a:off x="4191000" y="2362200"/>
            <a:ext cx="3870325" cy="396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928609" y="2542159"/>
            <a:ext cx="1040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Ultrasonic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28609" y="2816478"/>
            <a:ext cx="11055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transducer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91400" y="2813685"/>
            <a:ext cx="460375" cy="234315"/>
          </a:xfrm>
          <a:custGeom>
            <a:avLst/>
            <a:gdLst/>
            <a:ahLst/>
            <a:cxnLst/>
            <a:rect l="l" t="t" r="r" b="b"/>
            <a:pathLst>
              <a:path w="460375" h="234314">
                <a:moveTo>
                  <a:pt x="51053" y="166115"/>
                </a:moveTo>
                <a:lnTo>
                  <a:pt x="0" y="234314"/>
                </a:lnTo>
                <a:lnTo>
                  <a:pt x="85217" y="234314"/>
                </a:lnTo>
                <a:lnTo>
                  <a:pt x="73829" y="211581"/>
                </a:lnTo>
                <a:lnTo>
                  <a:pt x="59690" y="211581"/>
                </a:lnTo>
                <a:lnTo>
                  <a:pt x="53975" y="200278"/>
                </a:lnTo>
                <a:lnTo>
                  <a:pt x="65323" y="194602"/>
                </a:lnTo>
                <a:lnTo>
                  <a:pt x="51053" y="166115"/>
                </a:lnTo>
                <a:close/>
              </a:path>
              <a:path w="460375" h="234314">
                <a:moveTo>
                  <a:pt x="65323" y="194602"/>
                </a:moveTo>
                <a:lnTo>
                  <a:pt x="53975" y="200278"/>
                </a:lnTo>
                <a:lnTo>
                  <a:pt x="59690" y="211581"/>
                </a:lnTo>
                <a:lnTo>
                  <a:pt x="70997" y="205928"/>
                </a:lnTo>
                <a:lnTo>
                  <a:pt x="65323" y="194602"/>
                </a:lnTo>
                <a:close/>
              </a:path>
              <a:path w="460375" h="234314">
                <a:moveTo>
                  <a:pt x="70997" y="205928"/>
                </a:moveTo>
                <a:lnTo>
                  <a:pt x="59690" y="211581"/>
                </a:lnTo>
                <a:lnTo>
                  <a:pt x="73829" y="211581"/>
                </a:lnTo>
                <a:lnTo>
                  <a:pt x="70997" y="205928"/>
                </a:lnTo>
                <a:close/>
              </a:path>
              <a:path w="460375" h="234314">
                <a:moveTo>
                  <a:pt x="454405" y="0"/>
                </a:moveTo>
                <a:lnTo>
                  <a:pt x="65323" y="194602"/>
                </a:lnTo>
                <a:lnTo>
                  <a:pt x="70997" y="205928"/>
                </a:lnTo>
                <a:lnTo>
                  <a:pt x="459994" y="11429"/>
                </a:lnTo>
                <a:lnTo>
                  <a:pt x="454405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194175" y="2990164"/>
            <a:ext cx="15411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Electronic</a:t>
            </a: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board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14392" y="3349116"/>
            <a:ext cx="386715" cy="537210"/>
          </a:xfrm>
          <a:custGeom>
            <a:avLst/>
            <a:gdLst/>
            <a:ahLst/>
            <a:cxnLst/>
            <a:rect l="l" t="t" r="r" b="b"/>
            <a:pathLst>
              <a:path w="386714" h="537210">
                <a:moveTo>
                  <a:pt x="336761" y="478707"/>
                </a:moveTo>
                <a:lnTo>
                  <a:pt x="310896" y="497205"/>
                </a:lnTo>
                <a:lnTo>
                  <a:pt x="386207" y="537083"/>
                </a:lnTo>
                <a:lnTo>
                  <a:pt x="378604" y="489077"/>
                </a:lnTo>
                <a:lnTo>
                  <a:pt x="344170" y="489077"/>
                </a:lnTo>
                <a:lnTo>
                  <a:pt x="336761" y="478707"/>
                </a:lnTo>
                <a:close/>
              </a:path>
              <a:path w="386714" h="537210">
                <a:moveTo>
                  <a:pt x="347054" y="471345"/>
                </a:moveTo>
                <a:lnTo>
                  <a:pt x="336761" y="478707"/>
                </a:lnTo>
                <a:lnTo>
                  <a:pt x="344170" y="489077"/>
                </a:lnTo>
                <a:lnTo>
                  <a:pt x="354457" y="481711"/>
                </a:lnTo>
                <a:lnTo>
                  <a:pt x="347054" y="471345"/>
                </a:lnTo>
                <a:close/>
              </a:path>
              <a:path w="386714" h="537210">
                <a:moveTo>
                  <a:pt x="372872" y="452882"/>
                </a:moveTo>
                <a:lnTo>
                  <a:pt x="347054" y="471345"/>
                </a:lnTo>
                <a:lnTo>
                  <a:pt x="354457" y="481711"/>
                </a:lnTo>
                <a:lnTo>
                  <a:pt x="344170" y="489077"/>
                </a:lnTo>
                <a:lnTo>
                  <a:pt x="378604" y="489077"/>
                </a:lnTo>
                <a:lnTo>
                  <a:pt x="372872" y="452882"/>
                </a:lnTo>
                <a:close/>
              </a:path>
              <a:path w="386714" h="537210">
                <a:moveTo>
                  <a:pt x="10414" y="0"/>
                </a:moveTo>
                <a:lnTo>
                  <a:pt x="0" y="7366"/>
                </a:lnTo>
                <a:lnTo>
                  <a:pt x="336761" y="478707"/>
                </a:lnTo>
                <a:lnTo>
                  <a:pt x="347054" y="471345"/>
                </a:lnTo>
                <a:lnTo>
                  <a:pt x="10414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50240" y="1063426"/>
            <a:ext cx="6185535" cy="1947545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469900" indent="-229235">
              <a:lnSpc>
                <a:spcPct val="100000"/>
              </a:lnSpc>
              <a:spcBef>
                <a:spcPts val="465"/>
              </a:spcBef>
              <a:buClr>
                <a:srgbClr val="A9A47B"/>
              </a:buClr>
              <a:buFont typeface="Arial"/>
              <a:buChar char="•"/>
              <a:tabLst>
                <a:tab pos="470534" algn="l"/>
              </a:tabLst>
            </a:pP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Polaroid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ultrasonic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ranging</a:t>
            </a:r>
            <a:r>
              <a:rPr dirty="0" sz="2800" spc="9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30">
                <a:solidFill>
                  <a:srgbClr val="2E2B1F"/>
                </a:solidFill>
                <a:latin typeface="Calibri"/>
                <a:cs typeface="Calibri"/>
              </a:rPr>
              <a:t>system</a:t>
            </a:r>
            <a:endParaRPr sz="2800">
              <a:latin typeface="Calibri"/>
              <a:cs typeface="Calibri"/>
            </a:endParaRPr>
          </a:p>
          <a:p>
            <a:pPr lvl="1" marL="767080" indent="-229235">
              <a:lnSpc>
                <a:spcPct val="100000"/>
              </a:lnSpc>
              <a:spcBef>
                <a:spcPts val="320"/>
              </a:spcBef>
              <a:buClr>
                <a:srgbClr val="9CBDBC"/>
              </a:buClr>
              <a:buFont typeface="Arial"/>
              <a:buChar char="•"/>
              <a:tabLst>
                <a:tab pos="767715" algn="l"/>
              </a:tabLst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was developed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auto-focus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4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cameras.</a:t>
            </a:r>
            <a:endParaRPr sz="2400">
              <a:latin typeface="Calibri"/>
              <a:cs typeface="Calibri"/>
            </a:endParaRPr>
          </a:p>
          <a:p>
            <a:pPr lvl="1" marL="767080" indent="-229235">
              <a:lnSpc>
                <a:spcPct val="100000"/>
              </a:lnSpc>
              <a:spcBef>
                <a:spcPts val="290"/>
              </a:spcBef>
              <a:buClr>
                <a:srgbClr val="9CBDBC"/>
              </a:buClr>
              <a:buFont typeface="Arial"/>
              <a:buChar char="•"/>
              <a:tabLst>
                <a:tab pos="767715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Range: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6 inches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35</a:t>
            </a:r>
            <a:r>
              <a:rPr dirty="0" sz="24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feet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800" spc="-25">
                <a:solidFill>
                  <a:srgbClr val="2E2B1F"/>
                </a:solidFill>
                <a:latin typeface="Calibri"/>
                <a:cs typeface="Calibri"/>
              </a:rPr>
              <a:t>Transducer</a:t>
            </a:r>
            <a:r>
              <a:rPr dirty="0" sz="2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Ringing: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4540" y="2993236"/>
            <a:ext cx="3270885" cy="191897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15"/>
              </a:spcBef>
              <a:buClr>
                <a:srgbClr val="FF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transmitter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+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receiver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@ 50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KHz</a:t>
            </a:r>
            <a:endParaRPr sz="1800">
              <a:latin typeface="Calibri"/>
              <a:cs typeface="Calibri"/>
            </a:endParaRPr>
          </a:p>
          <a:p>
            <a:pPr marL="299085" marR="56515" indent="-287020">
              <a:lnSpc>
                <a:spcPts val="1939"/>
              </a:lnSpc>
              <a:spcBef>
                <a:spcPts val="465"/>
              </a:spcBef>
              <a:buClr>
                <a:srgbClr val="FF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Residual vibrations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or ringing 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may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interpreted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as the echo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signal</a:t>
            </a:r>
            <a:endParaRPr sz="1800">
              <a:latin typeface="Calibri"/>
              <a:cs typeface="Calibri"/>
            </a:endParaRPr>
          </a:p>
          <a:p>
            <a:pPr marL="299085" marR="414655" indent="-287020">
              <a:lnSpc>
                <a:spcPts val="1939"/>
              </a:lnSpc>
              <a:spcBef>
                <a:spcPts val="450"/>
              </a:spcBef>
              <a:buClr>
                <a:srgbClr val="FF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Blanking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signal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block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any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return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signals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first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2.38ms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after</a:t>
            </a:r>
            <a:r>
              <a:rPr dirty="0" sz="18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transmission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340" y="6267399"/>
            <a:ext cx="720534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2E2B1F"/>
                </a:solidFill>
                <a:latin typeface="Arial"/>
                <a:cs typeface="Arial"/>
                <a:hlinkClick r:id="rId3"/>
              </a:rPr>
              <a:t>http://www.acroname.com/robotics/info/articles/sonar/sonar.html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15238"/>
            <a:ext cx="716534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0"/>
              <a:t>Operation </a:t>
            </a:r>
            <a:r>
              <a:rPr dirty="0" sz="4000" spc="-75"/>
              <a:t>with </a:t>
            </a:r>
            <a:r>
              <a:rPr dirty="0" sz="4000" spc="-105"/>
              <a:t>Polaroid</a:t>
            </a:r>
            <a:r>
              <a:rPr dirty="0" sz="4000" spc="-515"/>
              <a:t> </a:t>
            </a:r>
            <a:r>
              <a:rPr dirty="0" sz="4000" spc="-100"/>
              <a:t>Ultrasonic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0750" y="3863975"/>
            <a:ext cx="7315200" cy="2994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02691" y="1090929"/>
            <a:ext cx="8038465" cy="277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The Electronic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board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supplied has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following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 I/0</a:t>
            </a:r>
            <a:endParaRPr sz="24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b="1">
                <a:solidFill>
                  <a:srgbClr val="2E2B1F"/>
                </a:solidFill>
                <a:latin typeface="Calibri"/>
                <a:cs typeface="Calibri"/>
              </a:rPr>
              <a:t>INIT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trigger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35">
                <a:solidFill>
                  <a:srgbClr val="2E2B1F"/>
                </a:solidFill>
                <a:latin typeface="Calibri"/>
                <a:cs typeface="Calibri"/>
              </a:rPr>
              <a:t>sensor,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( 16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pulses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transmitted</a:t>
            </a:r>
            <a:r>
              <a:rPr dirty="0" sz="24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b="1">
                <a:solidFill>
                  <a:srgbClr val="2E2B1F"/>
                </a:solidFill>
                <a:latin typeface="Calibri"/>
                <a:cs typeface="Calibri"/>
              </a:rPr>
              <a:t>BLANKING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goes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high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avoid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detection of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own</a:t>
            </a:r>
            <a:r>
              <a:rPr dirty="0" sz="2400" spc="-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signal</a:t>
            </a:r>
            <a:endParaRPr sz="24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15" b="1">
                <a:solidFill>
                  <a:srgbClr val="2E2B1F"/>
                </a:solidFill>
                <a:latin typeface="Calibri"/>
                <a:cs typeface="Calibri"/>
              </a:rPr>
              <a:t>ECHO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: echo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was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detected.</a:t>
            </a:r>
            <a:endParaRPr sz="2400">
              <a:latin typeface="Calibri"/>
              <a:cs typeface="Calibri"/>
            </a:endParaRPr>
          </a:p>
          <a:p>
            <a:pPr lvl="1" marL="538480" indent="-229235">
              <a:lnSpc>
                <a:spcPts val="2595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b="1">
                <a:solidFill>
                  <a:srgbClr val="2E2B1F"/>
                </a:solidFill>
                <a:latin typeface="Calibri"/>
                <a:cs typeface="Calibri"/>
              </a:rPr>
              <a:t>BINH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goes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high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end the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blanking (reduce blanking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time</a:t>
            </a:r>
            <a:r>
              <a:rPr dirty="0" sz="2400" spc="-1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&lt;</a:t>
            </a:r>
            <a:endParaRPr sz="2400">
              <a:latin typeface="Calibri"/>
              <a:cs typeface="Calibri"/>
            </a:endParaRPr>
          </a:p>
          <a:p>
            <a:pPr marL="537845">
              <a:lnSpc>
                <a:spcPts val="2595"/>
              </a:lnSpc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2.38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ms)</a:t>
            </a:r>
            <a:endParaRPr sz="2400">
              <a:latin typeface="Calibri"/>
              <a:cs typeface="Calibri"/>
            </a:endParaRPr>
          </a:p>
          <a:p>
            <a:pPr marL="538480" indent="-229235">
              <a:lnSpc>
                <a:spcPts val="2695"/>
              </a:lnSpc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b="1">
                <a:solidFill>
                  <a:srgbClr val="2E2B1F"/>
                </a:solidFill>
                <a:latin typeface="Calibri"/>
                <a:cs typeface="Calibri"/>
              </a:rPr>
              <a:t>BLNK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generated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if multiple echo is</a:t>
            </a:r>
            <a:r>
              <a:rPr dirty="0" sz="2400" spc="-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required</a:t>
            </a:r>
            <a:endParaRPr sz="2400">
              <a:latin typeface="Calibri"/>
              <a:cs typeface="Calibri"/>
            </a:endParaRPr>
          </a:p>
          <a:p>
            <a:pPr algn="ctr" marR="2580005">
              <a:lnSpc>
                <a:spcPts val="2215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0"/>
              <a:t>Ultrasonic</a:t>
            </a:r>
            <a:r>
              <a:rPr dirty="0" spc="-280"/>
              <a:t> </a:t>
            </a:r>
            <a:r>
              <a:rPr dirty="0" spc="-90"/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9144" y="1063426"/>
            <a:ext cx="7688580" cy="1637030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6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Applications:</a:t>
            </a:r>
            <a:endParaRPr sz="28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32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Distance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Measurement</a:t>
            </a:r>
            <a:endParaRPr sz="2400">
              <a:latin typeface="Calibri"/>
              <a:cs typeface="Calibri"/>
            </a:endParaRPr>
          </a:p>
          <a:p>
            <a:pPr lvl="1" marL="537845" marR="5080" indent="-228600">
              <a:lnSpc>
                <a:spcPts val="2590"/>
              </a:lnSpc>
              <a:spcBef>
                <a:spcPts val="61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Mapping: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Rotating proximity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scans (maps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proximity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 objects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surrounding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robot)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8319" y="4682015"/>
            <a:ext cx="552450" cy="482600"/>
          </a:xfrm>
          <a:custGeom>
            <a:avLst/>
            <a:gdLst/>
            <a:ahLst/>
            <a:cxnLst/>
            <a:rect l="l" t="t" r="r" b="b"/>
            <a:pathLst>
              <a:path w="552450" h="482600">
                <a:moveTo>
                  <a:pt x="414008" y="0"/>
                </a:moveTo>
                <a:lnTo>
                  <a:pt x="219080" y="0"/>
                </a:lnTo>
                <a:lnTo>
                  <a:pt x="190888" y="2873"/>
                </a:lnTo>
                <a:lnTo>
                  <a:pt x="164147" y="11311"/>
                </a:lnTo>
                <a:lnTo>
                  <a:pt x="139669" y="24962"/>
                </a:lnTo>
                <a:lnTo>
                  <a:pt x="118646" y="43143"/>
                </a:lnTo>
                <a:lnTo>
                  <a:pt x="119224" y="45983"/>
                </a:lnTo>
                <a:lnTo>
                  <a:pt x="120276" y="48733"/>
                </a:lnTo>
                <a:lnTo>
                  <a:pt x="121309" y="54319"/>
                </a:lnTo>
                <a:lnTo>
                  <a:pt x="121335" y="56349"/>
                </a:lnTo>
                <a:lnTo>
                  <a:pt x="122070" y="59959"/>
                </a:lnTo>
                <a:lnTo>
                  <a:pt x="122070" y="62941"/>
                </a:lnTo>
                <a:lnTo>
                  <a:pt x="121780" y="65924"/>
                </a:lnTo>
                <a:lnTo>
                  <a:pt x="121200" y="68852"/>
                </a:lnTo>
                <a:lnTo>
                  <a:pt x="104482" y="239909"/>
                </a:lnTo>
                <a:lnTo>
                  <a:pt x="104480" y="240759"/>
                </a:lnTo>
                <a:lnTo>
                  <a:pt x="121200" y="411816"/>
                </a:lnTo>
                <a:lnTo>
                  <a:pt x="121780" y="414744"/>
                </a:lnTo>
                <a:lnTo>
                  <a:pt x="122070" y="417727"/>
                </a:lnTo>
                <a:lnTo>
                  <a:pt x="122070" y="420709"/>
                </a:lnTo>
                <a:lnTo>
                  <a:pt x="121309" y="424447"/>
                </a:lnTo>
                <a:lnTo>
                  <a:pt x="121309" y="426711"/>
                </a:lnTo>
                <a:lnTo>
                  <a:pt x="120149" y="432640"/>
                </a:lnTo>
                <a:lnTo>
                  <a:pt x="119142" y="435086"/>
                </a:lnTo>
                <a:lnTo>
                  <a:pt x="118511" y="438189"/>
                </a:lnTo>
                <a:lnTo>
                  <a:pt x="163887" y="470654"/>
                </a:lnTo>
                <a:lnTo>
                  <a:pt x="219080" y="482079"/>
                </a:lnTo>
                <a:lnTo>
                  <a:pt x="414008" y="482097"/>
                </a:lnTo>
                <a:lnTo>
                  <a:pt x="457683" y="475093"/>
                </a:lnTo>
                <a:lnTo>
                  <a:pt x="495625" y="455548"/>
                </a:lnTo>
                <a:lnTo>
                  <a:pt x="525558" y="425730"/>
                </a:lnTo>
                <a:lnTo>
                  <a:pt x="545201" y="387904"/>
                </a:lnTo>
                <a:lnTo>
                  <a:pt x="552277" y="344336"/>
                </a:lnTo>
                <a:lnTo>
                  <a:pt x="552277" y="137742"/>
                </a:lnTo>
                <a:lnTo>
                  <a:pt x="545201" y="94174"/>
                </a:lnTo>
                <a:lnTo>
                  <a:pt x="525558" y="56349"/>
                </a:lnTo>
                <a:lnTo>
                  <a:pt x="495625" y="26534"/>
                </a:lnTo>
                <a:lnTo>
                  <a:pt x="457683" y="6995"/>
                </a:lnTo>
                <a:lnTo>
                  <a:pt x="414008" y="0"/>
                </a:lnTo>
                <a:close/>
              </a:path>
              <a:path w="552450" h="482600">
                <a:moveTo>
                  <a:pt x="75358" y="13647"/>
                </a:moveTo>
                <a:lnTo>
                  <a:pt x="32316" y="41932"/>
                </a:lnTo>
                <a:lnTo>
                  <a:pt x="0" y="240759"/>
                </a:lnTo>
                <a:lnTo>
                  <a:pt x="28646" y="420709"/>
                </a:lnTo>
                <a:lnTo>
                  <a:pt x="32316" y="438736"/>
                </a:lnTo>
                <a:lnTo>
                  <a:pt x="42326" y="453457"/>
                </a:lnTo>
                <a:lnTo>
                  <a:pt x="57174" y="463382"/>
                </a:lnTo>
                <a:lnTo>
                  <a:pt x="75358" y="467021"/>
                </a:lnTo>
                <a:lnTo>
                  <a:pt x="93542" y="463382"/>
                </a:lnTo>
                <a:lnTo>
                  <a:pt x="108389" y="453457"/>
                </a:lnTo>
                <a:lnTo>
                  <a:pt x="118399" y="438736"/>
                </a:lnTo>
                <a:lnTo>
                  <a:pt x="117866" y="438189"/>
                </a:lnTo>
                <a:lnTo>
                  <a:pt x="119142" y="435086"/>
                </a:lnTo>
                <a:lnTo>
                  <a:pt x="121309" y="424447"/>
                </a:lnTo>
                <a:lnTo>
                  <a:pt x="121309" y="417727"/>
                </a:lnTo>
                <a:lnTo>
                  <a:pt x="121019" y="414744"/>
                </a:lnTo>
                <a:lnTo>
                  <a:pt x="120457" y="411816"/>
                </a:lnTo>
                <a:lnTo>
                  <a:pt x="103719" y="240759"/>
                </a:lnTo>
                <a:lnTo>
                  <a:pt x="103721" y="239909"/>
                </a:lnTo>
                <a:lnTo>
                  <a:pt x="120457" y="68852"/>
                </a:lnTo>
                <a:lnTo>
                  <a:pt x="121019" y="65924"/>
                </a:lnTo>
                <a:lnTo>
                  <a:pt x="121309" y="62941"/>
                </a:lnTo>
                <a:lnTo>
                  <a:pt x="121309" y="56221"/>
                </a:lnTo>
                <a:lnTo>
                  <a:pt x="119224" y="45983"/>
                </a:lnTo>
                <a:lnTo>
                  <a:pt x="118264" y="43473"/>
                </a:lnTo>
                <a:lnTo>
                  <a:pt x="118646" y="43143"/>
                </a:lnTo>
                <a:lnTo>
                  <a:pt x="118399" y="41932"/>
                </a:lnTo>
                <a:lnTo>
                  <a:pt x="108389" y="27211"/>
                </a:lnTo>
                <a:lnTo>
                  <a:pt x="93542" y="17286"/>
                </a:lnTo>
                <a:lnTo>
                  <a:pt x="75358" y="136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31998" y="4682015"/>
            <a:ext cx="448945" cy="482600"/>
          </a:xfrm>
          <a:custGeom>
            <a:avLst/>
            <a:gdLst/>
            <a:ahLst/>
            <a:cxnLst/>
            <a:rect l="l" t="t" r="r" b="b"/>
            <a:pathLst>
              <a:path w="448944" h="482600">
                <a:moveTo>
                  <a:pt x="14586" y="43473"/>
                </a:moveTo>
                <a:lnTo>
                  <a:pt x="16597" y="48733"/>
                </a:lnTo>
                <a:lnTo>
                  <a:pt x="17630" y="54319"/>
                </a:lnTo>
                <a:lnTo>
                  <a:pt x="17630" y="59959"/>
                </a:lnTo>
                <a:lnTo>
                  <a:pt x="17630" y="62941"/>
                </a:lnTo>
                <a:lnTo>
                  <a:pt x="17340" y="65924"/>
                </a:lnTo>
                <a:lnTo>
                  <a:pt x="16778" y="68852"/>
                </a:lnTo>
                <a:lnTo>
                  <a:pt x="0" y="240343"/>
                </a:lnTo>
                <a:lnTo>
                  <a:pt x="16778" y="411816"/>
                </a:lnTo>
                <a:lnTo>
                  <a:pt x="17340" y="414744"/>
                </a:lnTo>
                <a:lnTo>
                  <a:pt x="17630" y="417727"/>
                </a:lnTo>
                <a:lnTo>
                  <a:pt x="17630" y="420709"/>
                </a:lnTo>
                <a:lnTo>
                  <a:pt x="17630" y="426711"/>
                </a:lnTo>
                <a:lnTo>
                  <a:pt x="16470" y="432640"/>
                </a:lnTo>
                <a:lnTo>
                  <a:pt x="60208" y="470654"/>
                </a:lnTo>
                <a:lnTo>
                  <a:pt x="115402" y="482079"/>
                </a:lnTo>
                <a:lnTo>
                  <a:pt x="310330" y="482097"/>
                </a:lnTo>
                <a:lnTo>
                  <a:pt x="354004" y="475093"/>
                </a:lnTo>
                <a:lnTo>
                  <a:pt x="391946" y="455548"/>
                </a:lnTo>
                <a:lnTo>
                  <a:pt x="421879" y="425730"/>
                </a:lnTo>
                <a:lnTo>
                  <a:pt x="441522" y="387904"/>
                </a:lnTo>
                <a:lnTo>
                  <a:pt x="448598" y="344336"/>
                </a:lnTo>
                <a:lnTo>
                  <a:pt x="448598" y="137742"/>
                </a:lnTo>
                <a:lnTo>
                  <a:pt x="441522" y="94174"/>
                </a:lnTo>
                <a:lnTo>
                  <a:pt x="421879" y="56349"/>
                </a:lnTo>
                <a:lnTo>
                  <a:pt x="391946" y="26534"/>
                </a:lnTo>
                <a:lnTo>
                  <a:pt x="354004" y="6995"/>
                </a:lnTo>
                <a:lnTo>
                  <a:pt x="310330" y="0"/>
                </a:lnTo>
                <a:lnTo>
                  <a:pt x="115402" y="0"/>
                </a:lnTo>
                <a:lnTo>
                  <a:pt x="87210" y="2873"/>
                </a:lnTo>
                <a:lnTo>
                  <a:pt x="60468" y="11311"/>
                </a:lnTo>
                <a:lnTo>
                  <a:pt x="35990" y="24962"/>
                </a:lnTo>
                <a:lnTo>
                  <a:pt x="14586" y="43473"/>
                </a:lnTo>
                <a:close/>
              </a:path>
            </a:pathLst>
          </a:custGeom>
          <a:ln w="36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28319" y="4695663"/>
            <a:ext cx="122555" cy="453390"/>
          </a:xfrm>
          <a:custGeom>
            <a:avLst/>
            <a:gdLst/>
            <a:ahLst/>
            <a:cxnLst/>
            <a:rect l="l" t="t" r="r" b="b"/>
            <a:pathLst>
              <a:path w="122555" h="453389">
                <a:moveTo>
                  <a:pt x="54" y="226695"/>
                </a:moveTo>
                <a:lnTo>
                  <a:pt x="0" y="226262"/>
                </a:lnTo>
                <a:lnTo>
                  <a:pt x="28646" y="46311"/>
                </a:lnTo>
                <a:lnTo>
                  <a:pt x="32316" y="28284"/>
                </a:lnTo>
                <a:lnTo>
                  <a:pt x="42326" y="13564"/>
                </a:lnTo>
                <a:lnTo>
                  <a:pt x="57174" y="3639"/>
                </a:lnTo>
                <a:lnTo>
                  <a:pt x="75358" y="0"/>
                </a:lnTo>
                <a:lnTo>
                  <a:pt x="93542" y="3639"/>
                </a:lnTo>
                <a:lnTo>
                  <a:pt x="108389" y="13564"/>
                </a:lnTo>
                <a:lnTo>
                  <a:pt x="118399" y="28284"/>
                </a:lnTo>
                <a:lnTo>
                  <a:pt x="122070" y="46311"/>
                </a:lnTo>
                <a:lnTo>
                  <a:pt x="122070" y="49294"/>
                </a:lnTo>
                <a:lnTo>
                  <a:pt x="121780" y="52276"/>
                </a:lnTo>
                <a:lnTo>
                  <a:pt x="121200" y="55205"/>
                </a:lnTo>
                <a:lnTo>
                  <a:pt x="104439" y="226695"/>
                </a:lnTo>
                <a:lnTo>
                  <a:pt x="121200" y="398168"/>
                </a:lnTo>
                <a:lnTo>
                  <a:pt x="121780" y="401096"/>
                </a:lnTo>
                <a:lnTo>
                  <a:pt x="122070" y="404079"/>
                </a:lnTo>
                <a:lnTo>
                  <a:pt x="122070" y="407062"/>
                </a:lnTo>
                <a:lnTo>
                  <a:pt x="118399" y="425088"/>
                </a:lnTo>
                <a:lnTo>
                  <a:pt x="108389" y="439809"/>
                </a:lnTo>
                <a:lnTo>
                  <a:pt x="93542" y="449734"/>
                </a:lnTo>
                <a:lnTo>
                  <a:pt x="75358" y="453373"/>
                </a:lnTo>
                <a:lnTo>
                  <a:pt x="57174" y="449734"/>
                </a:lnTo>
                <a:lnTo>
                  <a:pt x="42326" y="439809"/>
                </a:lnTo>
                <a:lnTo>
                  <a:pt x="32316" y="425088"/>
                </a:lnTo>
                <a:lnTo>
                  <a:pt x="28646" y="407062"/>
                </a:lnTo>
                <a:lnTo>
                  <a:pt x="126" y="227111"/>
                </a:lnTo>
                <a:lnTo>
                  <a:pt x="54" y="226695"/>
                </a:lnTo>
                <a:close/>
              </a:path>
            </a:pathLst>
          </a:custGeom>
          <a:ln w="3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265752" y="2983179"/>
            <a:ext cx="55880" cy="2387600"/>
          </a:xfrm>
          <a:custGeom>
            <a:avLst/>
            <a:gdLst/>
            <a:ahLst/>
            <a:cxnLst/>
            <a:rect l="l" t="t" r="r" b="b"/>
            <a:pathLst>
              <a:path w="55880" h="2387600">
                <a:moveTo>
                  <a:pt x="0" y="2387546"/>
                </a:moveTo>
                <a:lnTo>
                  <a:pt x="55282" y="2387546"/>
                </a:lnTo>
                <a:lnTo>
                  <a:pt x="55282" y="0"/>
                </a:lnTo>
                <a:lnTo>
                  <a:pt x="0" y="0"/>
                </a:lnTo>
                <a:lnTo>
                  <a:pt x="0" y="2387546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65752" y="2983179"/>
            <a:ext cx="9525" cy="2387600"/>
          </a:xfrm>
          <a:custGeom>
            <a:avLst/>
            <a:gdLst/>
            <a:ahLst/>
            <a:cxnLst/>
            <a:rect l="l" t="t" r="r" b="b"/>
            <a:pathLst>
              <a:path w="9525" h="2387600">
                <a:moveTo>
                  <a:pt x="9440" y="2387546"/>
                </a:moveTo>
                <a:lnTo>
                  <a:pt x="0" y="0"/>
                </a:lnTo>
              </a:path>
            </a:pathLst>
          </a:custGeom>
          <a:ln w="3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11956" y="3029093"/>
            <a:ext cx="9525" cy="2296160"/>
          </a:xfrm>
          <a:custGeom>
            <a:avLst/>
            <a:gdLst/>
            <a:ahLst/>
            <a:cxnLst/>
            <a:rect l="l" t="t" r="r" b="b"/>
            <a:pathLst>
              <a:path w="9525" h="2296160">
                <a:moveTo>
                  <a:pt x="9077" y="2295718"/>
                </a:moveTo>
                <a:lnTo>
                  <a:pt x="0" y="0"/>
                </a:lnTo>
              </a:path>
            </a:pathLst>
          </a:custGeom>
          <a:ln w="3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65752" y="3006136"/>
            <a:ext cx="1206500" cy="0"/>
          </a:xfrm>
          <a:custGeom>
            <a:avLst/>
            <a:gdLst/>
            <a:ahLst/>
            <a:cxnLst/>
            <a:rect l="l" t="t" r="r" b="b"/>
            <a:pathLst>
              <a:path w="1206500" h="0">
                <a:moveTo>
                  <a:pt x="0" y="0"/>
                </a:moveTo>
                <a:lnTo>
                  <a:pt x="1206041" y="0"/>
                </a:lnTo>
              </a:path>
            </a:pathLst>
          </a:custGeom>
          <a:ln w="45914">
            <a:solidFill>
              <a:srgbClr val="B3B3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65752" y="2983179"/>
            <a:ext cx="1574800" cy="23495"/>
          </a:xfrm>
          <a:custGeom>
            <a:avLst/>
            <a:gdLst/>
            <a:ahLst/>
            <a:cxnLst/>
            <a:rect l="l" t="t" r="r" b="b"/>
            <a:pathLst>
              <a:path w="1574800" h="23494">
                <a:moveTo>
                  <a:pt x="0" y="0"/>
                </a:moveTo>
                <a:lnTo>
                  <a:pt x="1574190" y="0"/>
                </a:lnTo>
                <a:lnTo>
                  <a:pt x="1574190" y="22957"/>
                </a:lnTo>
              </a:path>
            </a:pathLst>
          </a:custGeom>
          <a:ln w="3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11956" y="3006136"/>
            <a:ext cx="1528445" cy="23495"/>
          </a:xfrm>
          <a:custGeom>
            <a:avLst/>
            <a:gdLst/>
            <a:ahLst/>
            <a:cxnLst/>
            <a:rect l="l" t="t" r="r" b="b"/>
            <a:pathLst>
              <a:path w="1528445" h="23494">
                <a:moveTo>
                  <a:pt x="0" y="22957"/>
                </a:moveTo>
                <a:lnTo>
                  <a:pt x="1527986" y="22957"/>
                </a:lnTo>
                <a:lnTo>
                  <a:pt x="1527986" y="0"/>
                </a:lnTo>
              </a:path>
            </a:pathLst>
          </a:custGeom>
          <a:ln w="3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98474" y="2994748"/>
            <a:ext cx="46355" cy="2376170"/>
          </a:xfrm>
          <a:custGeom>
            <a:avLst/>
            <a:gdLst/>
            <a:ahLst/>
            <a:cxnLst/>
            <a:rect l="l" t="t" r="r" b="b"/>
            <a:pathLst>
              <a:path w="46354" h="2376170">
                <a:moveTo>
                  <a:pt x="0" y="2375977"/>
                </a:moveTo>
                <a:lnTo>
                  <a:pt x="46023" y="2375977"/>
                </a:lnTo>
                <a:lnTo>
                  <a:pt x="46023" y="0"/>
                </a:lnTo>
                <a:lnTo>
                  <a:pt x="0" y="0"/>
                </a:lnTo>
                <a:lnTo>
                  <a:pt x="0" y="2375977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898474" y="2994748"/>
            <a:ext cx="23495" cy="2330450"/>
          </a:xfrm>
          <a:custGeom>
            <a:avLst/>
            <a:gdLst/>
            <a:ahLst/>
            <a:cxnLst/>
            <a:rect l="l" t="t" r="r" b="b"/>
            <a:pathLst>
              <a:path w="23495" h="2330450">
                <a:moveTo>
                  <a:pt x="11505" y="-1840"/>
                </a:moveTo>
                <a:lnTo>
                  <a:pt x="11505" y="2331904"/>
                </a:lnTo>
              </a:path>
            </a:pathLst>
          </a:custGeom>
          <a:ln w="266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19645" y="2992907"/>
            <a:ext cx="27305" cy="2379980"/>
          </a:xfrm>
          <a:custGeom>
            <a:avLst/>
            <a:gdLst/>
            <a:ahLst/>
            <a:cxnLst/>
            <a:rect l="l" t="t" r="r" b="b"/>
            <a:pathLst>
              <a:path w="27304" h="2379979">
                <a:moveTo>
                  <a:pt x="0" y="2379659"/>
                </a:moveTo>
                <a:lnTo>
                  <a:pt x="26693" y="2379659"/>
                </a:lnTo>
                <a:lnTo>
                  <a:pt x="26693" y="0"/>
                </a:lnTo>
                <a:lnTo>
                  <a:pt x="0" y="0"/>
                </a:lnTo>
                <a:lnTo>
                  <a:pt x="0" y="2379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75192" y="5347768"/>
            <a:ext cx="2669540" cy="0"/>
          </a:xfrm>
          <a:custGeom>
            <a:avLst/>
            <a:gdLst/>
            <a:ahLst/>
            <a:cxnLst/>
            <a:rect l="l" t="t" r="r" b="b"/>
            <a:pathLst>
              <a:path w="2669540" h="0">
                <a:moveTo>
                  <a:pt x="0" y="0"/>
                </a:moveTo>
                <a:lnTo>
                  <a:pt x="2669305" y="0"/>
                </a:lnTo>
              </a:path>
            </a:pathLst>
          </a:custGeom>
          <a:ln w="45914">
            <a:solidFill>
              <a:srgbClr val="B3B3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321034" y="5324811"/>
            <a:ext cx="2577465" cy="0"/>
          </a:xfrm>
          <a:custGeom>
            <a:avLst/>
            <a:gdLst/>
            <a:ahLst/>
            <a:cxnLst/>
            <a:rect l="l" t="t" r="r" b="b"/>
            <a:pathLst>
              <a:path w="2577465" h="0">
                <a:moveTo>
                  <a:pt x="0" y="0"/>
                </a:moveTo>
                <a:lnTo>
                  <a:pt x="2577440" y="0"/>
                </a:lnTo>
              </a:path>
            </a:pathLst>
          </a:custGeom>
          <a:ln w="3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275192" y="5370725"/>
            <a:ext cx="2669540" cy="0"/>
          </a:xfrm>
          <a:custGeom>
            <a:avLst/>
            <a:gdLst/>
            <a:ahLst/>
            <a:cxnLst/>
            <a:rect l="l" t="t" r="r" b="b"/>
            <a:pathLst>
              <a:path w="2669540" h="0">
                <a:moveTo>
                  <a:pt x="0" y="0"/>
                </a:moveTo>
                <a:lnTo>
                  <a:pt x="2669305" y="0"/>
                </a:lnTo>
              </a:path>
            </a:pathLst>
          </a:custGeom>
          <a:ln w="3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661280" y="4781783"/>
            <a:ext cx="424815" cy="2463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50" spc="-5">
                <a:latin typeface="Arial"/>
                <a:cs typeface="Arial"/>
              </a:rPr>
              <a:t>c</a:t>
            </a:r>
            <a:r>
              <a:rPr dirty="0" sz="1450" spc="-5">
                <a:latin typeface="Arial"/>
                <a:cs typeface="Arial"/>
              </a:rPr>
              <a:t>ha</a:t>
            </a:r>
            <a:r>
              <a:rPr dirty="0" sz="1450" spc="-5">
                <a:latin typeface="Arial"/>
                <a:cs typeface="Arial"/>
              </a:rPr>
              <a:t>i</a:t>
            </a:r>
            <a:r>
              <a:rPr dirty="0" sz="1450" spc="-5">
                <a:latin typeface="Arial"/>
                <a:cs typeface="Arial"/>
              </a:rPr>
              <a:t>r</a:t>
            </a:r>
            <a:endParaRPr sz="14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978012" y="4165555"/>
            <a:ext cx="518159" cy="516890"/>
          </a:xfrm>
          <a:custGeom>
            <a:avLst/>
            <a:gdLst/>
            <a:ahLst/>
            <a:cxnLst/>
            <a:rect l="l" t="t" r="r" b="b"/>
            <a:pathLst>
              <a:path w="518160" h="516889">
                <a:moveTo>
                  <a:pt x="258925" y="0"/>
                </a:moveTo>
                <a:lnTo>
                  <a:pt x="212393" y="4158"/>
                </a:lnTo>
                <a:lnTo>
                  <a:pt x="168593" y="16147"/>
                </a:lnTo>
                <a:lnTo>
                  <a:pt x="128258" y="35238"/>
                </a:lnTo>
                <a:lnTo>
                  <a:pt x="92119" y="60705"/>
                </a:lnTo>
                <a:lnTo>
                  <a:pt x="60908" y="91819"/>
                </a:lnTo>
                <a:lnTo>
                  <a:pt x="35359" y="127852"/>
                </a:lnTo>
                <a:lnTo>
                  <a:pt x="16203" y="168076"/>
                </a:lnTo>
                <a:lnTo>
                  <a:pt x="4172" y="211762"/>
                </a:lnTo>
                <a:lnTo>
                  <a:pt x="0" y="258184"/>
                </a:lnTo>
                <a:lnTo>
                  <a:pt x="4172" y="304609"/>
                </a:lnTo>
                <a:lnTo>
                  <a:pt x="16203" y="348302"/>
                </a:lnTo>
                <a:lnTo>
                  <a:pt x="35359" y="388536"/>
                </a:lnTo>
                <a:lnTo>
                  <a:pt x="60908" y="424580"/>
                </a:lnTo>
                <a:lnTo>
                  <a:pt x="92119" y="455706"/>
                </a:lnTo>
                <a:lnTo>
                  <a:pt x="128258" y="481184"/>
                </a:lnTo>
                <a:lnTo>
                  <a:pt x="168593" y="500286"/>
                </a:lnTo>
                <a:lnTo>
                  <a:pt x="212393" y="512281"/>
                </a:lnTo>
                <a:lnTo>
                  <a:pt x="258925" y="516442"/>
                </a:lnTo>
                <a:lnTo>
                  <a:pt x="305457" y="512281"/>
                </a:lnTo>
                <a:lnTo>
                  <a:pt x="349257" y="500286"/>
                </a:lnTo>
                <a:lnTo>
                  <a:pt x="389592" y="481184"/>
                </a:lnTo>
                <a:lnTo>
                  <a:pt x="425731" y="455706"/>
                </a:lnTo>
                <a:lnTo>
                  <a:pt x="456942" y="424580"/>
                </a:lnTo>
                <a:lnTo>
                  <a:pt x="482491" y="388536"/>
                </a:lnTo>
                <a:lnTo>
                  <a:pt x="501647" y="348302"/>
                </a:lnTo>
                <a:lnTo>
                  <a:pt x="513677" y="304609"/>
                </a:lnTo>
                <a:lnTo>
                  <a:pt x="517850" y="258184"/>
                </a:lnTo>
                <a:lnTo>
                  <a:pt x="513677" y="211762"/>
                </a:lnTo>
                <a:lnTo>
                  <a:pt x="501647" y="168076"/>
                </a:lnTo>
                <a:lnTo>
                  <a:pt x="482491" y="127852"/>
                </a:lnTo>
                <a:lnTo>
                  <a:pt x="456942" y="91819"/>
                </a:lnTo>
                <a:lnTo>
                  <a:pt x="425731" y="60705"/>
                </a:lnTo>
                <a:lnTo>
                  <a:pt x="389592" y="35238"/>
                </a:lnTo>
                <a:lnTo>
                  <a:pt x="349257" y="16147"/>
                </a:lnTo>
                <a:lnTo>
                  <a:pt x="305457" y="4158"/>
                </a:lnTo>
                <a:lnTo>
                  <a:pt x="258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78012" y="4165555"/>
            <a:ext cx="518159" cy="516890"/>
          </a:xfrm>
          <a:custGeom>
            <a:avLst/>
            <a:gdLst/>
            <a:ahLst/>
            <a:cxnLst/>
            <a:rect l="l" t="t" r="r" b="b"/>
            <a:pathLst>
              <a:path w="518160" h="516889">
                <a:moveTo>
                  <a:pt x="0" y="258184"/>
                </a:moveTo>
                <a:lnTo>
                  <a:pt x="4172" y="211762"/>
                </a:lnTo>
                <a:lnTo>
                  <a:pt x="16203" y="168076"/>
                </a:lnTo>
                <a:lnTo>
                  <a:pt x="35359" y="127852"/>
                </a:lnTo>
                <a:lnTo>
                  <a:pt x="60908" y="91819"/>
                </a:lnTo>
                <a:lnTo>
                  <a:pt x="92119" y="60705"/>
                </a:lnTo>
                <a:lnTo>
                  <a:pt x="128258" y="35238"/>
                </a:lnTo>
                <a:lnTo>
                  <a:pt x="168593" y="16147"/>
                </a:lnTo>
                <a:lnTo>
                  <a:pt x="212393" y="4158"/>
                </a:lnTo>
                <a:lnTo>
                  <a:pt x="258925" y="0"/>
                </a:lnTo>
                <a:lnTo>
                  <a:pt x="305457" y="4158"/>
                </a:lnTo>
                <a:lnTo>
                  <a:pt x="349257" y="16147"/>
                </a:lnTo>
                <a:lnTo>
                  <a:pt x="389592" y="35238"/>
                </a:lnTo>
                <a:lnTo>
                  <a:pt x="425731" y="60705"/>
                </a:lnTo>
                <a:lnTo>
                  <a:pt x="456942" y="91819"/>
                </a:lnTo>
                <a:lnTo>
                  <a:pt x="482491" y="127852"/>
                </a:lnTo>
                <a:lnTo>
                  <a:pt x="501647" y="168076"/>
                </a:lnTo>
                <a:lnTo>
                  <a:pt x="513677" y="211762"/>
                </a:lnTo>
                <a:lnTo>
                  <a:pt x="517850" y="258184"/>
                </a:lnTo>
                <a:lnTo>
                  <a:pt x="513677" y="304609"/>
                </a:lnTo>
                <a:lnTo>
                  <a:pt x="501647" y="348302"/>
                </a:lnTo>
                <a:lnTo>
                  <a:pt x="482491" y="388536"/>
                </a:lnTo>
                <a:lnTo>
                  <a:pt x="456942" y="424580"/>
                </a:lnTo>
                <a:lnTo>
                  <a:pt x="425731" y="455706"/>
                </a:lnTo>
                <a:lnTo>
                  <a:pt x="389592" y="481184"/>
                </a:lnTo>
                <a:lnTo>
                  <a:pt x="349257" y="500286"/>
                </a:lnTo>
                <a:lnTo>
                  <a:pt x="305457" y="512281"/>
                </a:lnTo>
                <a:lnTo>
                  <a:pt x="258925" y="516442"/>
                </a:lnTo>
                <a:lnTo>
                  <a:pt x="212393" y="512281"/>
                </a:lnTo>
                <a:lnTo>
                  <a:pt x="168593" y="500286"/>
                </a:lnTo>
                <a:lnTo>
                  <a:pt x="128258" y="481184"/>
                </a:lnTo>
                <a:lnTo>
                  <a:pt x="92119" y="455706"/>
                </a:lnTo>
                <a:lnTo>
                  <a:pt x="60908" y="424580"/>
                </a:lnTo>
                <a:lnTo>
                  <a:pt x="35359" y="388536"/>
                </a:lnTo>
                <a:lnTo>
                  <a:pt x="16203" y="348302"/>
                </a:lnTo>
                <a:lnTo>
                  <a:pt x="4172" y="304609"/>
                </a:lnTo>
                <a:lnTo>
                  <a:pt x="0" y="258184"/>
                </a:lnTo>
                <a:close/>
              </a:path>
            </a:pathLst>
          </a:custGeom>
          <a:ln w="36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060438" y="4325335"/>
            <a:ext cx="353060" cy="1727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950" spc="5">
                <a:latin typeface="Arial"/>
                <a:cs typeface="Arial"/>
              </a:rPr>
              <a:t>Robo</a:t>
            </a:r>
            <a:r>
              <a:rPr dirty="0" sz="950">
                <a:latin typeface="Arial"/>
                <a:cs typeface="Arial"/>
              </a:rPr>
              <a:t>t</a:t>
            </a:r>
            <a:endParaRPr sz="9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25341" y="3006136"/>
            <a:ext cx="673100" cy="0"/>
          </a:xfrm>
          <a:custGeom>
            <a:avLst/>
            <a:gdLst/>
            <a:ahLst/>
            <a:cxnLst/>
            <a:rect l="l" t="t" r="r" b="b"/>
            <a:pathLst>
              <a:path w="673100" h="0">
                <a:moveTo>
                  <a:pt x="0" y="0"/>
                </a:moveTo>
                <a:lnTo>
                  <a:pt x="673097" y="0"/>
                </a:lnTo>
              </a:path>
            </a:pathLst>
          </a:custGeom>
          <a:ln w="45914">
            <a:solidFill>
              <a:srgbClr val="B3B3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98474" y="2983179"/>
            <a:ext cx="5080" cy="46355"/>
          </a:xfrm>
          <a:custGeom>
            <a:avLst/>
            <a:gdLst/>
            <a:ahLst/>
            <a:cxnLst/>
            <a:rect l="l" t="t" r="r" b="b"/>
            <a:pathLst>
              <a:path w="5079" h="46355">
                <a:moveTo>
                  <a:pt x="0" y="45914"/>
                </a:moveTo>
                <a:lnTo>
                  <a:pt x="4602" y="45914"/>
                </a:lnTo>
                <a:lnTo>
                  <a:pt x="4602" y="0"/>
                </a:lnTo>
                <a:lnTo>
                  <a:pt x="0" y="0"/>
                </a:lnTo>
                <a:lnTo>
                  <a:pt x="0" y="45914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225341" y="2983179"/>
            <a:ext cx="673735" cy="23495"/>
          </a:xfrm>
          <a:custGeom>
            <a:avLst/>
            <a:gdLst/>
            <a:ahLst/>
            <a:cxnLst/>
            <a:rect l="l" t="t" r="r" b="b"/>
            <a:pathLst>
              <a:path w="673735" h="23494">
                <a:moveTo>
                  <a:pt x="0" y="22957"/>
                </a:moveTo>
                <a:lnTo>
                  <a:pt x="0" y="0"/>
                </a:lnTo>
                <a:lnTo>
                  <a:pt x="673133" y="0"/>
                </a:lnTo>
              </a:path>
            </a:pathLst>
          </a:custGeom>
          <a:ln w="3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25341" y="3006136"/>
            <a:ext cx="673735" cy="23495"/>
          </a:xfrm>
          <a:custGeom>
            <a:avLst/>
            <a:gdLst/>
            <a:ahLst/>
            <a:cxnLst/>
            <a:rect l="l" t="t" r="r" b="b"/>
            <a:pathLst>
              <a:path w="673735" h="23494">
                <a:moveTo>
                  <a:pt x="0" y="0"/>
                </a:moveTo>
                <a:lnTo>
                  <a:pt x="0" y="22957"/>
                </a:lnTo>
                <a:lnTo>
                  <a:pt x="673133" y="22957"/>
                </a:lnTo>
              </a:path>
            </a:pathLst>
          </a:custGeom>
          <a:ln w="3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735423" y="3029093"/>
            <a:ext cx="1281430" cy="1259840"/>
          </a:xfrm>
          <a:custGeom>
            <a:avLst/>
            <a:gdLst/>
            <a:ahLst/>
            <a:cxnLst/>
            <a:rect l="l" t="t" r="r" b="b"/>
            <a:pathLst>
              <a:path w="1281430" h="1259839">
                <a:moveTo>
                  <a:pt x="1281001" y="1259291"/>
                </a:moveTo>
                <a:lnTo>
                  <a:pt x="0" y="0"/>
                </a:lnTo>
              </a:path>
            </a:pathLst>
          </a:custGeom>
          <a:ln w="1103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56735" y="3029093"/>
            <a:ext cx="713740" cy="1197610"/>
          </a:xfrm>
          <a:custGeom>
            <a:avLst/>
            <a:gdLst/>
            <a:ahLst/>
            <a:cxnLst/>
            <a:rect l="l" t="t" r="r" b="b"/>
            <a:pathLst>
              <a:path w="713739" h="1197610">
                <a:moveTo>
                  <a:pt x="713322" y="1197198"/>
                </a:moveTo>
                <a:lnTo>
                  <a:pt x="0" y="0"/>
                </a:lnTo>
              </a:path>
            </a:pathLst>
          </a:custGeom>
          <a:ln w="11038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01909" y="2511204"/>
            <a:ext cx="465455" cy="1664335"/>
          </a:xfrm>
          <a:custGeom>
            <a:avLst/>
            <a:gdLst/>
            <a:ahLst/>
            <a:cxnLst/>
            <a:rect l="l" t="t" r="r" b="b"/>
            <a:pathLst>
              <a:path w="465455" h="1664335">
                <a:moveTo>
                  <a:pt x="465449" y="1663750"/>
                </a:moveTo>
                <a:lnTo>
                  <a:pt x="0" y="0"/>
                </a:lnTo>
              </a:path>
            </a:pathLst>
          </a:custGeom>
          <a:ln w="11043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236937" y="3029093"/>
            <a:ext cx="98425" cy="1136650"/>
          </a:xfrm>
          <a:custGeom>
            <a:avLst/>
            <a:gdLst/>
            <a:ahLst/>
            <a:cxnLst/>
            <a:rect l="l" t="t" r="r" b="b"/>
            <a:pathLst>
              <a:path w="98425" h="1136650">
                <a:moveTo>
                  <a:pt x="0" y="1136462"/>
                </a:moveTo>
                <a:lnTo>
                  <a:pt x="97844" y="0"/>
                </a:lnTo>
              </a:path>
            </a:pathLst>
          </a:custGeom>
          <a:ln w="11045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25903" y="3029093"/>
            <a:ext cx="412115" cy="1152525"/>
          </a:xfrm>
          <a:custGeom>
            <a:avLst/>
            <a:gdLst/>
            <a:ahLst/>
            <a:cxnLst/>
            <a:rect l="l" t="t" r="r" b="b"/>
            <a:pathLst>
              <a:path w="412114" h="1152525">
                <a:moveTo>
                  <a:pt x="0" y="1152188"/>
                </a:moveTo>
                <a:lnTo>
                  <a:pt x="411490" y="0"/>
                </a:lnTo>
              </a:path>
            </a:pathLst>
          </a:custGeom>
          <a:ln w="1104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04903" y="3648932"/>
            <a:ext cx="494030" cy="578485"/>
          </a:xfrm>
          <a:custGeom>
            <a:avLst/>
            <a:gdLst/>
            <a:ahLst/>
            <a:cxnLst/>
            <a:rect l="l" t="t" r="r" b="b"/>
            <a:pathLst>
              <a:path w="494029" h="578485">
                <a:moveTo>
                  <a:pt x="0" y="578263"/>
                </a:moveTo>
                <a:lnTo>
                  <a:pt x="493570" y="0"/>
                </a:lnTo>
              </a:path>
            </a:pathLst>
          </a:custGeom>
          <a:ln w="1103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69589" y="4090538"/>
            <a:ext cx="452120" cy="220345"/>
          </a:xfrm>
          <a:custGeom>
            <a:avLst/>
            <a:gdLst/>
            <a:ahLst/>
            <a:cxnLst/>
            <a:rect l="l" t="t" r="r" b="b"/>
            <a:pathLst>
              <a:path w="452120" h="220345">
                <a:moveTo>
                  <a:pt x="0" y="219971"/>
                </a:moveTo>
                <a:lnTo>
                  <a:pt x="451896" y="0"/>
                </a:lnTo>
              </a:path>
            </a:pathLst>
          </a:custGeom>
          <a:ln w="1102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13387" y="3390620"/>
            <a:ext cx="1664970" cy="1033144"/>
          </a:xfrm>
          <a:custGeom>
            <a:avLst/>
            <a:gdLst/>
            <a:ahLst/>
            <a:cxnLst/>
            <a:rect l="l" t="t" r="r" b="b"/>
            <a:pathLst>
              <a:path w="1664970" h="1033145">
                <a:moveTo>
                  <a:pt x="1664624" y="1033119"/>
                </a:moveTo>
                <a:lnTo>
                  <a:pt x="0" y="0"/>
                </a:lnTo>
              </a:path>
            </a:pathLst>
          </a:custGeom>
          <a:ln w="1102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16885" y="4274519"/>
            <a:ext cx="1686560" cy="260350"/>
          </a:xfrm>
          <a:custGeom>
            <a:avLst/>
            <a:gdLst/>
            <a:ahLst/>
            <a:cxnLst/>
            <a:rect l="l" t="t" r="r" b="b"/>
            <a:pathLst>
              <a:path w="1686560" h="260350">
                <a:moveTo>
                  <a:pt x="1686131" y="260028"/>
                </a:moveTo>
                <a:lnTo>
                  <a:pt x="0" y="0"/>
                </a:lnTo>
              </a:path>
            </a:pathLst>
          </a:custGeom>
          <a:ln w="11019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81775" y="4592682"/>
            <a:ext cx="959485" cy="232410"/>
          </a:xfrm>
          <a:custGeom>
            <a:avLst/>
            <a:gdLst/>
            <a:ahLst/>
            <a:cxnLst/>
            <a:rect l="l" t="t" r="r" b="b"/>
            <a:pathLst>
              <a:path w="959485" h="232410">
                <a:moveTo>
                  <a:pt x="959292" y="0"/>
                </a:moveTo>
                <a:lnTo>
                  <a:pt x="0" y="231811"/>
                </a:lnTo>
              </a:path>
            </a:pathLst>
          </a:custGeom>
          <a:ln w="1102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080597" y="4640168"/>
            <a:ext cx="1015365" cy="455295"/>
          </a:xfrm>
          <a:custGeom>
            <a:avLst/>
            <a:gdLst/>
            <a:ahLst/>
            <a:cxnLst/>
            <a:rect l="l" t="t" r="r" b="b"/>
            <a:pathLst>
              <a:path w="1015364" h="455295">
                <a:moveTo>
                  <a:pt x="1015009" y="0"/>
                </a:moveTo>
                <a:lnTo>
                  <a:pt x="0" y="455072"/>
                </a:lnTo>
              </a:path>
            </a:pathLst>
          </a:custGeom>
          <a:ln w="11023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356735" y="4674929"/>
            <a:ext cx="820419" cy="650240"/>
          </a:xfrm>
          <a:custGeom>
            <a:avLst/>
            <a:gdLst/>
            <a:ahLst/>
            <a:cxnLst/>
            <a:rect l="l" t="t" r="r" b="b"/>
            <a:pathLst>
              <a:path w="820419" h="650239">
                <a:moveTo>
                  <a:pt x="820045" y="0"/>
                </a:moveTo>
                <a:lnTo>
                  <a:pt x="0" y="649882"/>
                </a:lnTo>
              </a:path>
            </a:pathLst>
          </a:custGeom>
          <a:ln w="11029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16081" y="4682015"/>
            <a:ext cx="121285" cy="643255"/>
          </a:xfrm>
          <a:custGeom>
            <a:avLst/>
            <a:gdLst/>
            <a:ahLst/>
            <a:cxnLst/>
            <a:rect l="l" t="t" r="r" b="b"/>
            <a:pathLst>
              <a:path w="121285" h="643254">
                <a:moveTo>
                  <a:pt x="120856" y="0"/>
                </a:moveTo>
                <a:lnTo>
                  <a:pt x="0" y="642796"/>
                </a:lnTo>
              </a:path>
            </a:pathLst>
          </a:custGeom>
          <a:ln w="1104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495862" y="4423740"/>
            <a:ext cx="403225" cy="17780"/>
          </a:xfrm>
          <a:custGeom>
            <a:avLst/>
            <a:gdLst/>
            <a:ahLst/>
            <a:cxnLst/>
            <a:rect l="l" t="t" r="r" b="b"/>
            <a:pathLst>
              <a:path w="403225" h="17779">
                <a:moveTo>
                  <a:pt x="0" y="0"/>
                </a:moveTo>
                <a:lnTo>
                  <a:pt x="402611" y="17208"/>
                </a:lnTo>
              </a:path>
            </a:pathLst>
          </a:custGeom>
          <a:ln w="11019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325359" y="4666451"/>
            <a:ext cx="205104" cy="658495"/>
          </a:xfrm>
          <a:custGeom>
            <a:avLst/>
            <a:gdLst/>
            <a:ahLst/>
            <a:cxnLst/>
            <a:rect l="l" t="t" r="r" b="b"/>
            <a:pathLst>
              <a:path w="205104" h="658495">
                <a:moveTo>
                  <a:pt x="0" y="0"/>
                </a:moveTo>
                <a:lnTo>
                  <a:pt x="204929" y="658359"/>
                </a:lnTo>
              </a:path>
            </a:pathLst>
          </a:custGeom>
          <a:ln w="11043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03091" y="4621712"/>
            <a:ext cx="495934" cy="542925"/>
          </a:xfrm>
          <a:custGeom>
            <a:avLst/>
            <a:gdLst/>
            <a:ahLst/>
            <a:cxnLst/>
            <a:rect l="l" t="t" r="r" b="b"/>
            <a:pathLst>
              <a:path w="495935" h="542925">
                <a:moveTo>
                  <a:pt x="0" y="0"/>
                </a:moveTo>
                <a:lnTo>
                  <a:pt x="495382" y="542399"/>
                </a:lnTo>
              </a:path>
            </a:pathLst>
          </a:custGeom>
          <a:ln w="11033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468502" y="4539248"/>
            <a:ext cx="430530" cy="212090"/>
          </a:xfrm>
          <a:custGeom>
            <a:avLst/>
            <a:gdLst/>
            <a:ahLst/>
            <a:cxnLst/>
            <a:rect l="l" t="t" r="r" b="b"/>
            <a:pathLst>
              <a:path w="430529" h="212089">
                <a:moveTo>
                  <a:pt x="0" y="0"/>
                </a:moveTo>
                <a:lnTo>
                  <a:pt x="429972" y="211638"/>
                </a:lnTo>
              </a:path>
            </a:pathLst>
          </a:custGeom>
          <a:ln w="1102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679599" y="3096517"/>
            <a:ext cx="3225800" cy="2343150"/>
          </a:xfrm>
          <a:custGeom>
            <a:avLst/>
            <a:gdLst/>
            <a:ahLst/>
            <a:cxnLst/>
            <a:rect l="l" t="t" r="r" b="b"/>
            <a:pathLst>
              <a:path w="3225800" h="2343150">
                <a:moveTo>
                  <a:pt x="0" y="0"/>
                </a:moveTo>
                <a:lnTo>
                  <a:pt x="0" y="2343060"/>
                </a:lnTo>
                <a:lnTo>
                  <a:pt x="3225605" y="2343060"/>
                </a:lnTo>
              </a:path>
            </a:pathLst>
          </a:custGeom>
          <a:ln w="11028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629771" y="2960222"/>
            <a:ext cx="99695" cy="149225"/>
          </a:xfrm>
          <a:custGeom>
            <a:avLst/>
            <a:gdLst/>
            <a:ahLst/>
            <a:cxnLst/>
            <a:rect l="l" t="t" r="r" b="b"/>
            <a:pathLst>
              <a:path w="99695" h="149225">
                <a:moveTo>
                  <a:pt x="49828" y="0"/>
                </a:moveTo>
                <a:lnTo>
                  <a:pt x="0" y="148768"/>
                </a:lnTo>
                <a:lnTo>
                  <a:pt x="99475" y="148768"/>
                </a:lnTo>
                <a:lnTo>
                  <a:pt x="49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892884" y="5389995"/>
            <a:ext cx="149225" cy="99695"/>
          </a:xfrm>
          <a:custGeom>
            <a:avLst/>
            <a:gdLst/>
            <a:ahLst/>
            <a:cxnLst/>
            <a:rect l="l" t="t" r="r" b="b"/>
            <a:pathLst>
              <a:path w="149225" h="99695">
                <a:moveTo>
                  <a:pt x="0" y="0"/>
                </a:moveTo>
                <a:lnTo>
                  <a:pt x="0" y="99185"/>
                </a:lnTo>
                <a:lnTo>
                  <a:pt x="149122" y="4958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955738" y="3235706"/>
            <a:ext cx="2900045" cy="1928495"/>
          </a:xfrm>
          <a:custGeom>
            <a:avLst/>
            <a:gdLst/>
            <a:ahLst/>
            <a:cxnLst/>
            <a:rect l="l" t="t" r="r" b="b"/>
            <a:pathLst>
              <a:path w="2900045" h="1928495">
                <a:moveTo>
                  <a:pt x="0" y="1790646"/>
                </a:moveTo>
                <a:lnTo>
                  <a:pt x="39039" y="1825771"/>
                </a:lnTo>
                <a:lnTo>
                  <a:pt x="81416" y="1856300"/>
                </a:lnTo>
                <a:lnTo>
                  <a:pt x="126722" y="1882031"/>
                </a:lnTo>
                <a:lnTo>
                  <a:pt x="174549" y="1902761"/>
                </a:lnTo>
                <a:lnTo>
                  <a:pt x="224491" y="1918287"/>
                </a:lnTo>
                <a:lnTo>
                  <a:pt x="276138" y="1928406"/>
                </a:lnTo>
                <a:lnTo>
                  <a:pt x="690347" y="1584051"/>
                </a:lnTo>
                <a:lnTo>
                  <a:pt x="828416" y="1239678"/>
                </a:lnTo>
                <a:lnTo>
                  <a:pt x="966485" y="1515180"/>
                </a:lnTo>
                <a:lnTo>
                  <a:pt x="1008519" y="1516976"/>
                </a:lnTo>
                <a:lnTo>
                  <a:pt x="1047683" y="1505025"/>
                </a:lnTo>
                <a:lnTo>
                  <a:pt x="1080765" y="1480934"/>
                </a:lnTo>
                <a:lnTo>
                  <a:pt x="1104555" y="1446309"/>
                </a:lnTo>
                <a:lnTo>
                  <a:pt x="1242624" y="688710"/>
                </a:lnTo>
                <a:lnTo>
                  <a:pt x="1262314" y="641189"/>
                </a:lnTo>
                <a:lnTo>
                  <a:pt x="1283332" y="594271"/>
                </a:lnTo>
                <a:lnTo>
                  <a:pt x="1305679" y="547985"/>
                </a:lnTo>
                <a:lnTo>
                  <a:pt x="1329355" y="502362"/>
                </a:lnTo>
                <a:lnTo>
                  <a:pt x="1354360" y="457432"/>
                </a:lnTo>
                <a:lnTo>
                  <a:pt x="1380694" y="413226"/>
                </a:lnTo>
                <a:lnTo>
                  <a:pt x="1518763" y="550968"/>
                </a:lnTo>
                <a:lnTo>
                  <a:pt x="1794902" y="0"/>
                </a:lnTo>
                <a:lnTo>
                  <a:pt x="1801988" y="49704"/>
                </a:lnTo>
                <a:lnTo>
                  <a:pt x="1809501" y="99345"/>
                </a:lnTo>
                <a:lnTo>
                  <a:pt x="1817441" y="148917"/>
                </a:lnTo>
                <a:lnTo>
                  <a:pt x="1825808" y="198418"/>
                </a:lnTo>
                <a:lnTo>
                  <a:pt x="1834603" y="247844"/>
                </a:lnTo>
                <a:lnTo>
                  <a:pt x="1843824" y="297191"/>
                </a:lnTo>
                <a:lnTo>
                  <a:pt x="1853473" y="346456"/>
                </a:lnTo>
                <a:lnTo>
                  <a:pt x="1863548" y="395635"/>
                </a:lnTo>
                <a:lnTo>
                  <a:pt x="1874051" y="444725"/>
                </a:lnTo>
                <a:lnTo>
                  <a:pt x="1884981" y="493722"/>
                </a:lnTo>
                <a:lnTo>
                  <a:pt x="1896338" y="542622"/>
                </a:lnTo>
                <a:lnTo>
                  <a:pt x="1908122" y="591423"/>
                </a:lnTo>
                <a:lnTo>
                  <a:pt x="1920333" y="640120"/>
                </a:lnTo>
                <a:lnTo>
                  <a:pt x="1932971" y="688710"/>
                </a:lnTo>
                <a:lnTo>
                  <a:pt x="2071041" y="482097"/>
                </a:lnTo>
                <a:lnTo>
                  <a:pt x="2347179" y="1515180"/>
                </a:lnTo>
                <a:lnTo>
                  <a:pt x="2623318" y="1928406"/>
                </a:lnTo>
                <a:lnTo>
                  <a:pt x="2899457" y="1790646"/>
                </a:lnTo>
              </a:path>
            </a:pathLst>
          </a:custGeom>
          <a:ln w="1102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6336432" y="4888628"/>
            <a:ext cx="602615" cy="237490"/>
          </a:xfrm>
          <a:prstGeom prst="rect">
            <a:avLst/>
          </a:prstGeom>
          <a:ln w="11022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00965">
              <a:lnSpc>
                <a:spcPts val="1660"/>
              </a:lnSpc>
            </a:pPr>
            <a:r>
              <a:rPr dirty="0" sz="1450" spc="-5">
                <a:latin typeface="Arial"/>
                <a:cs typeface="Arial"/>
              </a:rPr>
              <a:t>chair</a:t>
            </a:r>
            <a:endParaRPr sz="14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300912" y="2960222"/>
            <a:ext cx="967105" cy="275590"/>
          </a:xfrm>
          <a:prstGeom prst="rect">
            <a:avLst/>
          </a:prstGeom>
          <a:ln w="11021">
            <a:solidFill>
              <a:srgbClr val="000000"/>
            </a:solidFill>
          </a:ln>
        </p:spPr>
        <p:txBody>
          <a:bodyPr wrap="square" lIns="0" tIns="8255" rIns="0" bIns="0" rtlCol="0" vert="horz">
            <a:spAutoFit/>
          </a:bodyPr>
          <a:lstStyle/>
          <a:p>
            <a:pPr marL="119380">
              <a:lnSpc>
                <a:spcPct val="100000"/>
              </a:lnSpc>
              <a:spcBef>
                <a:spcPts val="65"/>
              </a:spcBef>
            </a:pPr>
            <a:r>
              <a:rPr dirty="0" sz="1450" spc="-5">
                <a:latin typeface="Arial"/>
                <a:cs typeface="Arial"/>
              </a:rPr>
              <a:t>Doorway</a:t>
            </a:r>
            <a:endParaRPr sz="14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267398" y="3097964"/>
            <a:ext cx="344805" cy="113664"/>
          </a:xfrm>
          <a:custGeom>
            <a:avLst/>
            <a:gdLst/>
            <a:ahLst/>
            <a:cxnLst/>
            <a:rect l="l" t="t" r="r" b="b"/>
            <a:pathLst>
              <a:path w="344804" h="113664">
                <a:moveTo>
                  <a:pt x="0" y="0"/>
                </a:moveTo>
                <a:lnTo>
                  <a:pt x="344267" y="113338"/>
                </a:lnTo>
              </a:path>
            </a:pathLst>
          </a:custGeom>
          <a:ln w="11021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584123" y="3160327"/>
            <a:ext cx="157480" cy="94615"/>
          </a:xfrm>
          <a:custGeom>
            <a:avLst/>
            <a:gdLst/>
            <a:ahLst/>
            <a:cxnLst/>
            <a:rect l="l" t="t" r="r" b="b"/>
            <a:pathLst>
              <a:path w="157479" h="94614">
                <a:moveTo>
                  <a:pt x="31165" y="0"/>
                </a:moveTo>
                <a:lnTo>
                  <a:pt x="0" y="94177"/>
                </a:lnTo>
                <a:lnTo>
                  <a:pt x="157275" y="93816"/>
                </a:lnTo>
                <a:lnTo>
                  <a:pt x="311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135489" y="4807827"/>
            <a:ext cx="201295" cy="149860"/>
          </a:xfrm>
          <a:custGeom>
            <a:avLst/>
            <a:gdLst/>
            <a:ahLst/>
            <a:cxnLst/>
            <a:rect l="l" t="t" r="r" b="b"/>
            <a:pathLst>
              <a:path w="201295" h="149860">
                <a:moveTo>
                  <a:pt x="0" y="0"/>
                </a:moveTo>
                <a:lnTo>
                  <a:pt x="200943" y="149672"/>
                </a:lnTo>
              </a:path>
            </a:pathLst>
          </a:custGeom>
          <a:ln w="11028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025867" y="4726266"/>
            <a:ext cx="149860" cy="128905"/>
          </a:xfrm>
          <a:custGeom>
            <a:avLst/>
            <a:gdLst/>
            <a:ahLst/>
            <a:cxnLst/>
            <a:rect l="l" t="t" r="r" b="b"/>
            <a:pathLst>
              <a:path w="149860" h="128904">
                <a:moveTo>
                  <a:pt x="0" y="0"/>
                </a:moveTo>
                <a:lnTo>
                  <a:pt x="89690" y="128721"/>
                </a:lnTo>
                <a:lnTo>
                  <a:pt x="149303" y="4924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772914" y="5370725"/>
            <a:ext cx="3175635" cy="482600"/>
          </a:xfrm>
          <a:custGeom>
            <a:avLst/>
            <a:gdLst/>
            <a:ahLst/>
            <a:cxnLst/>
            <a:rect l="l" t="t" r="r" b="b"/>
            <a:pathLst>
              <a:path w="3175634" h="482600">
                <a:moveTo>
                  <a:pt x="0" y="482097"/>
                </a:moveTo>
                <a:lnTo>
                  <a:pt x="3175596" y="482097"/>
                </a:lnTo>
                <a:lnTo>
                  <a:pt x="3175596" y="0"/>
                </a:lnTo>
                <a:lnTo>
                  <a:pt x="0" y="0"/>
                </a:lnTo>
                <a:lnTo>
                  <a:pt x="0" y="482097"/>
                </a:lnTo>
              </a:path>
            </a:pathLst>
          </a:custGeom>
          <a:ln w="11019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58706" y="3373448"/>
            <a:ext cx="276225" cy="1652905"/>
          </a:xfrm>
          <a:custGeom>
            <a:avLst/>
            <a:gdLst/>
            <a:ahLst/>
            <a:cxnLst/>
            <a:rect l="l" t="t" r="r" b="b"/>
            <a:pathLst>
              <a:path w="276225" h="1652904">
                <a:moveTo>
                  <a:pt x="276138" y="1652904"/>
                </a:moveTo>
                <a:lnTo>
                  <a:pt x="276138" y="0"/>
                </a:lnTo>
                <a:lnTo>
                  <a:pt x="0" y="0"/>
                </a:lnTo>
                <a:lnTo>
                  <a:pt x="0" y="1652904"/>
                </a:lnTo>
                <a:lnTo>
                  <a:pt x="276138" y="1652904"/>
                </a:lnTo>
              </a:path>
            </a:pathLst>
          </a:custGeom>
          <a:ln w="11044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4372682" y="3569448"/>
            <a:ext cx="231140" cy="12611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00"/>
              </a:lnSpc>
            </a:pPr>
            <a:r>
              <a:rPr dirty="0" sz="1450" spc="-5">
                <a:latin typeface="Arial"/>
                <a:cs typeface="Arial"/>
              </a:rPr>
              <a:t>Length of</a:t>
            </a:r>
            <a:r>
              <a:rPr dirty="0" sz="1450" spc="-65">
                <a:latin typeface="Arial"/>
                <a:cs typeface="Arial"/>
              </a:rPr>
              <a:t> </a:t>
            </a:r>
            <a:r>
              <a:rPr dirty="0" sz="1450" spc="-5">
                <a:latin typeface="Arial"/>
                <a:cs typeface="Arial"/>
              </a:rPr>
              <a:t>Echo</a:t>
            </a:r>
            <a:endParaRPr sz="145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471793" y="3006096"/>
            <a:ext cx="736600" cy="0"/>
          </a:xfrm>
          <a:custGeom>
            <a:avLst/>
            <a:gdLst/>
            <a:ahLst/>
            <a:cxnLst/>
            <a:rect l="l" t="t" r="r" b="b"/>
            <a:pathLst>
              <a:path w="736600" h="0">
                <a:moveTo>
                  <a:pt x="0" y="0"/>
                </a:moveTo>
                <a:lnTo>
                  <a:pt x="736370" y="0"/>
                </a:lnTo>
              </a:path>
            </a:pathLst>
          </a:custGeom>
          <a:ln w="5033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471793" y="2981009"/>
            <a:ext cx="736600" cy="50800"/>
          </a:xfrm>
          <a:custGeom>
            <a:avLst/>
            <a:gdLst/>
            <a:ahLst/>
            <a:cxnLst/>
            <a:rect l="l" t="t" r="r" b="b"/>
            <a:pathLst>
              <a:path w="736600" h="50800">
                <a:moveTo>
                  <a:pt x="0" y="50252"/>
                </a:moveTo>
                <a:lnTo>
                  <a:pt x="736333" y="50252"/>
                </a:lnTo>
                <a:lnTo>
                  <a:pt x="736333" y="0"/>
                </a:lnTo>
                <a:lnTo>
                  <a:pt x="0" y="0"/>
                </a:lnTo>
                <a:lnTo>
                  <a:pt x="0" y="50252"/>
                </a:lnTo>
                <a:close/>
              </a:path>
            </a:pathLst>
          </a:custGeom>
          <a:ln w="367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185116" y="2983179"/>
            <a:ext cx="23495" cy="46355"/>
          </a:xfrm>
          <a:custGeom>
            <a:avLst/>
            <a:gdLst/>
            <a:ahLst/>
            <a:cxnLst/>
            <a:rect l="l" t="t" r="r" b="b"/>
            <a:pathLst>
              <a:path w="23494" h="46355">
                <a:moveTo>
                  <a:pt x="23011" y="0"/>
                </a:moveTo>
                <a:lnTo>
                  <a:pt x="0" y="0"/>
                </a:lnTo>
                <a:lnTo>
                  <a:pt x="0" y="45914"/>
                </a:lnTo>
                <a:lnTo>
                  <a:pt x="23011" y="45914"/>
                </a:lnTo>
                <a:lnTo>
                  <a:pt x="230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471793" y="2983179"/>
            <a:ext cx="23495" cy="46355"/>
          </a:xfrm>
          <a:custGeom>
            <a:avLst/>
            <a:gdLst/>
            <a:ahLst/>
            <a:cxnLst/>
            <a:rect l="l" t="t" r="r" b="b"/>
            <a:pathLst>
              <a:path w="23494" h="46355">
                <a:moveTo>
                  <a:pt x="23011" y="0"/>
                </a:moveTo>
                <a:lnTo>
                  <a:pt x="0" y="0"/>
                </a:lnTo>
                <a:lnTo>
                  <a:pt x="0" y="45914"/>
                </a:lnTo>
                <a:lnTo>
                  <a:pt x="23011" y="45914"/>
                </a:lnTo>
                <a:lnTo>
                  <a:pt x="230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185116" y="2983179"/>
            <a:ext cx="23495" cy="46355"/>
          </a:xfrm>
          <a:custGeom>
            <a:avLst/>
            <a:gdLst/>
            <a:ahLst/>
            <a:cxnLst/>
            <a:rect l="l" t="t" r="r" b="b"/>
            <a:pathLst>
              <a:path w="23494" h="46355">
                <a:moveTo>
                  <a:pt x="23011" y="45914"/>
                </a:moveTo>
                <a:lnTo>
                  <a:pt x="23011" y="0"/>
                </a:lnTo>
                <a:lnTo>
                  <a:pt x="0" y="0"/>
                </a:lnTo>
                <a:lnTo>
                  <a:pt x="0" y="45914"/>
                </a:lnTo>
                <a:lnTo>
                  <a:pt x="23011" y="45914"/>
                </a:lnTo>
                <a:close/>
              </a:path>
            </a:pathLst>
          </a:custGeom>
          <a:ln w="3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471793" y="2983179"/>
            <a:ext cx="23495" cy="46355"/>
          </a:xfrm>
          <a:custGeom>
            <a:avLst/>
            <a:gdLst/>
            <a:ahLst/>
            <a:cxnLst/>
            <a:rect l="l" t="t" r="r" b="b"/>
            <a:pathLst>
              <a:path w="23494" h="46355">
                <a:moveTo>
                  <a:pt x="0" y="45914"/>
                </a:moveTo>
                <a:lnTo>
                  <a:pt x="0" y="0"/>
                </a:lnTo>
                <a:lnTo>
                  <a:pt x="23011" y="0"/>
                </a:lnTo>
                <a:lnTo>
                  <a:pt x="23011" y="45914"/>
                </a:lnTo>
                <a:lnTo>
                  <a:pt x="0" y="45914"/>
                </a:lnTo>
                <a:close/>
              </a:path>
            </a:pathLst>
          </a:custGeom>
          <a:ln w="3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208127" y="2983179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5">
                <a:moveTo>
                  <a:pt x="0" y="45914"/>
                </a:moveTo>
                <a:lnTo>
                  <a:pt x="0" y="0"/>
                </a:lnTo>
              </a:path>
            </a:pathLst>
          </a:custGeom>
          <a:ln w="3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471793" y="2983179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5">
                <a:moveTo>
                  <a:pt x="0" y="45914"/>
                </a:moveTo>
                <a:lnTo>
                  <a:pt x="0" y="0"/>
                </a:lnTo>
              </a:path>
            </a:pathLst>
          </a:custGeom>
          <a:ln w="3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222044" y="5470493"/>
            <a:ext cx="6579234" cy="8312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41445">
              <a:lnSpc>
                <a:spcPct val="100000"/>
              </a:lnSpc>
              <a:spcBef>
                <a:spcPts val="95"/>
              </a:spcBef>
            </a:pPr>
            <a:r>
              <a:rPr dirty="0" sz="1450" spc="-5">
                <a:latin typeface="Arial"/>
                <a:cs typeface="Arial"/>
              </a:rPr>
              <a:t>Scan moving from left to</a:t>
            </a:r>
            <a:r>
              <a:rPr dirty="0" sz="1450" spc="5">
                <a:latin typeface="Arial"/>
                <a:cs typeface="Arial"/>
              </a:rPr>
              <a:t> </a:t>
            </a:r>
            <a:r>
              <a:rPr dirty="0" sz="1450" spc="-5">
                <a:latin typeface="Arial"/>
                <a:cs typeface="Arial"/>
              </a:rPr>
              <a:t>right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Scanning at an angle of 15º apart can achieve best</a:t>
            </a:r>
            <a:r>
              <a:rPr dirty="0" sz="2000" spc="-19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results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297370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85"/>
              <a:t>Noise</a:t>
            </a:r>
            <a:r>
              <a:rPr dirty="0" spc="-275"/>
              <a:t> </a:t>
            </a:r>
            <a:r>
              <a:rPr dirty="0" spc="-85"/>
              <a:t>Issues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5400" y="1295400"/>
            <a:ext cx="6838950" cy="4641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487172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80"/>
              <a:t>Laser </a:t>
            </a:r>
            <a:r>
              <a:rPr dirty="0" spc="-90"/>
              <a:t>Ranger</a:t>
            </a:r>
            <a:r>
              <a:rPr dirty="0" spc="-425"/>
              <a:t> </a:t>
            </a:r>
            <a:r>
              <a:rPr dirty="0" spc="-85"/>
              <a:t>Finder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9144" y="1067457"/>
            <a:ext cx="7040245" cy="30988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Range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2-500</a:t>
            </a:r>
            <a:r>
              <a:rPr dirty="0" sz="2800" spc="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meters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Resolution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: 10</a:t>
            </a:r>
            <a:r>
              <a:rPr dirty="0" sz="28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mm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Field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view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: 100 - 180</a:t>
            </a:r>
            <a:r>
              <a:rPr dirty="0" sz="2800" spc="10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degrees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Angular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resolution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: 0.25</a:t>
            </a:r>
            <a:r>
              <a:rPr dirty="0" sz="2800" spc="1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degrees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Scan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time : 13 - 40</a:t>
            </a:r>
            <a:r>
              <a:rPr dirty="0" sz="2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msec.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These </a:t>
            </a:r>
            <a:r>
              <a:rPr dirty="0" sz="2800" spc="-10">
                <a:solidFill>
                  <a:srgbClr val="2E2B1F"/>
                </a:solidFill>
                <a:latin typeface="Calibri"/>
                <a:cs typeface="Calibri"/>
              </a:rPr>
              <a:t>lasers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are more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immune </a:t>
            </a:r>
            <a:r>
              <a:rPr dirty="0" sz="2800" spc="-15">
                <a:solidFill>
                  <a:srgbClr val="2E2B1F"/>
                </a:solidFill>
                <a:latin typeface="Calibri"/>
                <a:cs typeface="Calibri"/>
              </a:rPr>
              <a:t>to Dust </a:t>
            </a: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800" spc="1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2E2B1F"/>
                </a:solidFill>
                <a:latin typeface="Calibri"/>
                <a:cs typeface="Calibri"/>
              </a:rPr>
              <a:t>Fog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05600" y="990472"/>
            <a:ext cx="1792351" cy="2509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374394" y="5124450"/>
            <a:ext cx="48145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  <a:hlinkClick r:id="rId3"/>
              </a:rPr>
              <a:t>http://www.sick.de/de/products/categories/safety/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0466" y="1141856"/>
            <a:ext cx="8377555" cy="314833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241300" marR="156845" indent="-228600">
              <a:lnSpc>
                <a:spcPts val="2690"/>
              </a:lnSpc>
              <a:spcBef>
                <a:spcPts val="7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Tactile sensing includes </a:t>
            </a:r>
            <a:r>
              <a:rPr dirty="0" sz="2800">
                <a:solidFill>
                  <a:srgbClr val="FF0000"/>
                </a:solidFill>
                <a:latin typeface="Microsoft Uighur"/>
                <a:cs typeface="Microsoft Uighur"/>
              </a:rPr>
              <a:t>any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form of sensing </a:t>
            </a:r>
            <a:r>
              <a:rPr dirty="0" sz="2800" spc="-10">
                <a:solidFill>
                  <a:srgbClr val="FF0000"/>
                </a:solidFill>
                <a:latin typeface="Microsoft Uighur"/>
                <a:cs typeface="Microsoft Uighur"/>
              </a:rPr>
              <a:t>which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requires physical touching  between</a:t>
            </a:r>
            <a:r>
              <a:rPr dirty="0" sz="2800" spc="275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the</a:t>
            </a:r>
            <a:r>
              <a:rPr dirty="0" sz="2800" spc="270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sensor</a:t>
            </a:r>
            <a:r>
              <a:rPr dirty="0" sz="2800" spc="280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>
                <a:solidFill>
                  <a:srgbClr val="FF0000"/>
                </a:solidFill>
                <a:latin typeface="Microsoft Uighur"/>
                <a:cs typeface="Microsoft Uighur"/>
              </a:rPr>
              <a:t>and</a:t>
            </a:r>
            <a:r>
              <a:rPr dirty="0" sz="2800" spc="270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10">
                <a:solidFill>
                  <a:srgbClr val="FF0000"/>
                </a:solidFill>
                <a:latin typeface="Microsoft Uighur"/>
                <a:cs typeface="Microsoft Uighur"/>
              </a:rPr>
              <a:t>the</a:t>
            </a:r>
            <a:r>
              <a:rPr dirty="0" sz="2800" spc="275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object</a:t>
            </a:r>
            <a:r>
              <a:rPr dirty="0" sz="2800" spc="270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to</a:t>
            </a:r>
            <a:r>
              <a:rPr dirty="0" sz="2800" spc="270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be</a:t>
            </a:r>
            <a:r>
              <a:rPr dirty="0" sz="2800" spc="280">
                <a:solidFill>
                  <a:srgbClr val="FF0000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Microsoft Uighur"/>
                <a:cs typeface="Microsoft Uighur"/>
              </a:rPr>
              <a:t>sense.</a:t>
            </a:r>
            <a:endParaRPr sz="2800">
              <a:latin typeface="Microsoft Uighur"/>
              <a:cs typeface="Microsoft Uighur"/>
            </a:endParaRPr>
          </a:p>
          <a:p>
            <a:pPr marL="241300" marR="5080" indent="-228600">
              <a:lnSpc>
                <a:spcPct val="80000"/>
              </a:lnSpc>
              <a:spcBef>
                <a:spcPts val="286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The need for touch or tactile sensors occurs in many robotic applications, </a:t>
            </a:r>
            <a:r>
              <a:rPr dirty="0" sz="2800" spc="-10">
                <a:solidFill>
                  <a:srgbClr val="ACA187"/>
                </a:solidFill>
                <a:latin typeface="Microsoft Uighur"/>
                <a:cs typeface="Microsoft Uighur"/>
              </a:rPr>
              <a:t>from  </a:t>
            </a: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picking oranges to loading machines. Probably </a:t>
            </a:r>
            <a:r>
              <a:rPr dirty="0" sz="2800" spc="-10">
                <a:solidFill>
                  <a:srgbClr val="ACA187"/>
                </a:solidFill>
                <a:latin typeface="Microsoft Uighur"/>
                <a:cs typeface="Microsoft Uighur"/>
              </a:rPr>
              <a:t>the </a:t>
            </a: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most important application  currently is the </a:t>
            </a:r>
            <a:r>
              <a:rPr dirty="0" sz="2800">
                <a:solidFill>
                  <a:srgbClr val="ACA187"/>
                </a:solidFill>
                <a:latin typeface="Microsoft Uighur"/>
                <a:cs typeface="Microsoft Uighur"/>
              </a:rPr>
              <a:t>general </a:t>
            </a:r>
            <a:r>
              <a:rPr dirty="0" sz="2800" spc="-10">
                <a:solidFill>
                  <a:srgbClr val="ACA187"/>
                </a:solidFill>
                <a:latin typeface="Microsoft Uighur"/>
                <a:cs typeface="Microsoft Uighur"/>
              </a:rPr>
              <a:t>problem </a:t>
            </a: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of locating, identifying, </a:t>
            </a:r>
            <a:r>
              <a:rPr dirty="0" sz="2800">
                <a:solidFill>
                  <a:srgbClr val="ACA187"/>
                </a:solidFill>
                <a:latin typeface="Microsoft Uighur"/>
                <a:cs typeface="Microsoft Uighur"/>
              </a:rPr>
              <a:t>and </a:t>
            </a: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organizing </a:t>
            </a:r>
            <a:r>
              <a:rPr dirty="0" sz="2800" spc="-10">
                <a:solidFill>
                  <a:srgbClr val="ACA187"/>
                </a:solidFill>
                <a:latin typeface="Microsoft Uighur"/>
                <a:cs typeface="Microsoft Uighur"/>
              </a:rPr>
              <a:t>parts  </a:t>
            </a: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that need to be</a:t>
            </a:r>
            <a:r>
              <a:rPr dirty="0" sz="2800" spc="-114">
                <a:solidFill>
                  <a:srgbClr val="ACA187"/>
                </a:solidFill>
                <a:latin typeface="Microsoft Uighur"/>
                <a:cs typeface="Microsoft Uighur"/>
              </a:rPr>
              <a:t> </a:t>
            </a:r>
            <a:r>
              <a:rPr dirty="0" sz="2800" spc="-5">
                <a:solidFill>
                  <a:srgbClr val="ACA187"/>
                </a:solidFill>
                <a:latin typeface="Microsoft Uighur"/>
                <a:cs typeface="Microsoft Uighur"/>
              </a:rPr>
              <a:t>assembled.</a:t>
            </a:r>
            <a:endParaRPr sz="2800">
              <a:latin typeface="Microsoft Uighur"/>
              <a:cs typeface="Microsoft Uighur"/>
            </a:endParaRPr>
          </a:p>
          <a:p>
            <a:pPr marL="241300" indent="-228600">
              <a:lnSpc>
                <a:spcPct val="100000"/>
              </a:lnSpc>
              <a:spcBef>
                <a:spcPts val="303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600" spc="-10" b="1">
                <a:solidFill>
                  <a:srgbClr val="C00000"/>
                </a:solidFill>
                <a:latin typeface="Georgia"/>
                <a:cs typeface="Georgia"/>
              </a:rPr>
              <a:t>Tactile </a:t>
            </a:r>
            <a:r>
              <a:rPr dirty="0" sz="1600" spc="-5" b="1">
                <a:solidFill>
                  <a:srgbClr val="C00000"/>
                </a:solidFill>
                <a:latin typeface="Georgia"/>
                <a:cs typeface="Georgia"/>
              </a:rPr>
              <a:t>sensor system includes </a:t>
            </a:r>
            <a:r>
              <a:rPr dirty="0" sz="1600" spc="-10" b="1">
                <a:solidFill>
                  <a:srgbClr val="C00000"/>
                </a:solidFill>
                <a:latin typeface="Georgia"/>
                <a:cs typeface="Georgia"/>
              </a:rPr>
              <a:t>the </a:t>
            </a:r>
            <a:r>
              <a:rPr dirty="0" sz="1600" spc="-5" b="1">
                <a:solidFill>
                  <a:srgbClr val="C00000"/>
                </a:solidFill>
                <a:latin typeface="Georgia"/>
                <a:cs typeface="Georgia"/>
              </a:rPr>
              <a:t>capability to </a:t>
            </a:r>
            <a:r>
              <a:rPr dirty="0" sz="1600" spc="-10" b="1">
                <a:solidFill>
                  <a:srgbClr val="C00000"/>
                </a:solidFill>
                <a:latin typeface="Georgia"/>
                <a:cs typeface="Georgia"/>
              </a:rPr>
              <a:t>detect </a:t>
            </a:r>
            <a:r>
              <a:rPr dirty="0" sz="1600" spc="-5" b="1">
                <a:solidFill>
                  <a:srgbClr val="C00000"/>
                </a:solidFill>
                <a:latin typeface="Georgia"/>
                <a:cs typeface="Georgia"/>
              </a:rPr>
              <a:t>such </a:t>
            </a:r>
            <a:r>
              <a:rPr dirty="0" sz="1600" spc="-10" b="1">
                <a:solidFill>
                  <a:srgbClr val="C00000"/>
                </a:solidFill>
                <a:latin typeface="Georgia"/>
                <a:cs typeface="Georgia"/>
              </a:rPr>
              <a:t>things</a:t>
            </a:r>
            <a:r>
              <a:rPr dirty="0" sz="1600" spc="220" b="1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Georgia"/>
                <a:cs typeface="Georgia"/>
              </a:rPr>
              <a:t>as: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A9A47B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on)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646" y="4265422"/>
            <a:ext cx="8202295" cy="23082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14984" indent="-502920">
              <a:lnSpc>
                <a:spcPct val="100000"/>
              </a:lnSpc>
              <a:spcBef>
                <a:spcPts val="95"/>
              </a:spcBef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Presence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Part shape,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location, orientation, contour</a:t>
            </a:r>
            <a:r>
              <a:rPr dirty="0" sz="1600" spc="55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examination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Contact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are pressure and pressure</a:t>
            </a:r>
            <a:r>
              <a:rPr dirty="0" sz="1600" spc="160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distribution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Force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magnitude, location, and</a:t>
            </a:r>
            <a:r>
              <a:rPr dirty="0" sz="1600" spc="40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direction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Surface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inspection : </a:t>
            </a: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texture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monitoring, joint </a:t>
            </a: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checking,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damage</a:t>
            </a:r>
            <a:r>
              <a:rPr dirty="0" sz="1600" spc="170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detection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Object classification : recognition,</a:t>
            </a:r>
            <a:r>
              <a:rPr dirty="0" sz="1600" spc="40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discrimination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Grasping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: verification, error compensation </a:t>
            </a: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(slip,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position</a:t>
            </a:r>
            <a:r>
              <a:rPr dirty="0" sz="1600" spc="145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,orientati</a:t>
            </a:r>
            <a:endParaRPr sz="1600">
              <a:latin typeface="Georgia"/>
              <a:cs typeface="Georgia"/>
            </a:endParaRPr>
          </a:p>
          <a:p>
            <a:pPr marL="514984" indent="-5029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514984" algn="l"/>
                <a:tab pos="515620" algn="l"/>
              </a:tabLst>
            </a:pPr>
            <a:r>
              <a:rPr dirty="0" sz="1600" spc="-10" b="1">
                <a:solidFill>
                  <a:srgbClr val="8E795E"/>
                </a:solidFill>
                <a:latin typeface="Georgia"/>
                <a:cs typeface="Georgia"/>
              </a:rPr>
              <a:t>Assembly</a:t>
            </a:r>
            <a:r>
              <a:rPr dirty="0" sz="1600" spc="35" b="1">
                <a:solidFill>
                  <a:srgbClr val="8E795E"/>
                </a:solidFill>
                <a:latin typeface="Georgia"/>
                <a:cs typeface="Georgia"/>
              </a:rPr>
              <a:t> </a:t>
            </a:r>
            <a:r>
              <a:rPr dirty="0" sz="1600" spc="-5" b="1">
                <a:solidFill>
                  <a:srgbClr val="8E795E"/>
                </a:solidFill>
                <a:latin typeface="Georgia"/>
                <a:cs typeface="Georgia"/>
              </a:rPr>
              <a:t>monitoring</a:t>
            </a:r>
            <a:endParaRPr sz="1600">
              <a:latin typeface="Georgia"/>
              <a:cs typeface="Georgia"/>
            </a:endParaRPr>
          </a:p>
          <a:p>
            <a:pPr algn="ctr" marL="1382395">
              <a:lnSpc>
                <a:spcPct val="100000"/>
              </a:lnSpc>
              <a:spcBef>
                <a:spcPts val="1175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60575" y="234695"/>
            <a:ext cx="4236720" cy="524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6953" y="211327"/>
            <a:ext cx="4233291" cy="520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3269" y="1056894"/>
            <a:ext cx="5403850" cy="2586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0" indent="-495934">
              <a:lnSpc>
                <a:spcPts val="216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507365" algn="l"/>
                <a:tab pos="508634" algn="l"/>
              </a:tabLst>
            </a:pPr>
            <a:r>
              <a:rPr dirty="0" sz="2000" b="1">
                <a:solidFill>
                  <a:srgbClr val="675E46"/>
                </a:solidFill>
                <a:latin typeface="Arial"/>
                <a:cs typeface="Arial"/>
              </a:rPr>
              <a:t>The major components of a</a:t>
            </a:r>
            <a:r>
              <a:rPr dirty="0" sz="2000" spc="-120" b="1">
                <a:solidFill>
                  <a:srgbClr val="675E4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75E46"/>
                </a:solidFill>
                <a:latin typeface="Arial"/>
                <a:cs typeface="Arial"/>
              </a:rPr>
              <a:t>tactile/touch</a:t>
            </a:r>
            <a:endParaRPr sz="2000">
              <a:latin typeface="Arial"/>
              <a:cs typeface="Arial"/>
            </a:endParaRPr>
          </a:p>
          <a:p>
            <a:pPr marL="508000">
              <a:lnSpc>
                <a:spcPts val="2160"/>
              </a:lnSpc>
            </a:pPr>
            <a:r>
              <a:rPr dirty="0" sz="2000" b="1">
                <a:solidFill>
                  <a:srgbClr val="675E46"/>
                </a:solidFill>
                <a:latin typeface="Arial"/>
                <a:cs typeface="Arial"/>
              </a:rPr>
              <a:t>sensor </a:t>
            </a:r>
            <a:r>
              <a:rPr dirty="0" sz="2000" spc="-5" b="1">
                <a:solidFill>
                  <a:srgbClr val="675E46"/>
                </a:solidFill>
                <a:latin typeface="Arial"/>
                <a:cs typeface="Arial"/>
              </a:rPr>
              <a:t>system</a:t>
            </a:r>
            <a:r>
              <a:rPr dirty="0" sz="2000" spc="-25" b="1">
                <a:solidFill>
                  <a:srgbClr val="675E4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75E46"/>
                </a:solidFill>
                <a:latin typeface="Arial"/>
                <a:cs typeface="Arial"/>
              </a:rPr>
              <a:t>are: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lvl="1" marL="1106805" indent="-4013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1106805" algn="l"/>
                <a:tab pos="1107440" algn="l"/>
              </a:tabLst>
            </a:pP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A touch</a:t>
            </a:r>
            <a:r>
              <a:rPr dirty="0" sz="2000" spc="-105" b="1">
                <a:solidFill>
                  <a:srgbClr val="FF505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surface</a:t>
            </a:r>
            <a:endParaRPr sz="2000">
              <a:latin typeface="Arial"/>
              <a:cs typeface="Arial"/>
            </a:endParaRPr>
          </a:p>
          <a:p>
            <a:pPr lvl="1" marL="1106805" marR="367665" indent="-401320">
              <a:lnSpc>
                <a:spcPct val="8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1106805" algn="l"/>
                <a:tab pos="1107440" algn="l"/>
              </a:tabLst>
            </a:pP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A transduction medium, </a:t>
            </a:r>
            <a:r>
              <a:rPr dirty="0" sz="2000" spc="5" b="1">
                <a:solidFill>
                  <a:srgbClr val="FF5050"/>
                </a:solidFill>
                <a:latin typeface="Arial"/>
                <a:cs typeface="Arial"/>
              </a:rPr>
              <a:t>which  </a:t>
            </a:r>
            <a:r>
              <a:rPr dirty="0" sz="2000" spc="-5" b="1">
                <a:solidFill>
                  <a:srgbClr val="FF5050"/>
                </a:solidFill>
                <a:latin typeface="Arial"/>
                <a:cs typeface="Arial"/>
              </a:rPr>
              <a:t>convert </a:t>
            </a: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local forces or</a:t>
            </a:r>
            <a:r>
              <a:rPr dirty="0" sz="2000" spc="-105" b="1">
                <a:solidFill>
                  <a:srgbClr val="FF505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moments  into electrical</a:t>
            </a:r>
            <a:r>
              <a:rPr dirty="0" sz="2000" spc="-75" b="1">
                <a:solidFill>
                  <a:srgbClr val="FF505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signals.</a:t>
            </a:r>
            <a:endParaRPr sz="2000">
              <a:latin typeface="Arial"/>
              <a:cs typeface="Arial"/>
            </a:endParaRPr>
          </a:p>
          <a:p>
            <a:pPr lvl="1" marL="1106805" indent="-4013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1106805" algn="l"/>
                <a:tab pos="1107440" algn="l"/>
              </a:tabLst>
            </a:pP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Structure</a:t>
            </a:r>
            <a:endParaRPr sz="2000">
              <a:latin typeface="Arial"/>
              <a:cs typeface="Arial"/>
            </a:endParaRPr>
          </a:p>
          <a:p>
            <a:pPr lvl="1" marL="1106805" indent="-40132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1106805" algn="l"/>
                <a:tab pos="1107440" algn="l"/>
              </a:tabLst>
            </a:pPr>
            <a:r>
              <a:rPr dirty="0" sz="2000" b="1">
                <a:solidFill>
                  <a:srgbClr val="FF5050"/>
                </a:solidFill>
                <a:latin typeface="Arial"/>
                <a:cs typeface="Arial"/>
              </a:rPr>
              <a:t>Control/interface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3039" y="2066290"/>
            <a:ext cx="3202305" cy="161734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It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is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transduction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method in 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tactile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sensor design which has 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received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most attention.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It 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concerned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with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change in 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resistance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conductive  material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under applied 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pressure.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039" y="3932301"/>
            <a:ext cx="3245485" cy="139763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This technique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involves 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measuring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resistance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either 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through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or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across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thickness  of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conductive </a:t>
            </a:r>
            <a:r>
              <a:rPr dirty="0" sz="1800" spc="-25">
                <a:solidFill>
                  <a:srgbClr val="000066"/>
                </a:solidFill>
                <a:latin typeface="Calibri"/>
                <a:cs typeface="Calibri"/>
              </a:rPr>
              <a:t>elastomer.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Most  elastomers are </a:t>
            </a:r>
            <a:r>
              <a:rPr dirty="0" sz="1800">
                <a:solidFill>
                  <a:srgbClr val="000066"/>
                </a:solidFill>
                <a:latin typeface="Calibri"/>
                <a:cs typeface="Calibri"/>
              </a:rPr>
              <a:t>made </a:t>
            </a:r>
            <a:r>
              <a:rPr dirty="0" sz="1800" spc="-10">
                <a:solidFill>
                  <a:srgbClr val="000066"/>
                </a:solidFill>
                <a:latin typeface="Calibri"/>
                <a:cs typeface="Calibri"/>
              </a:rPr>
              <a:t>from 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carbon- or silicon-doped</a:t>
            </a:r>
            <a:r>
              <a:rPr dirty="0" sz="1800" spc="1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000066"/>
                </a:solidFill>
                <a:latin typeface="Calibri"/>
                <a:cs typeface="Calibri"/>
              </a:rPr>
              <a:t>rubber.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86226" y="1858898"/>
            <a:ext cx="5557774" cy="2597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8540" y="1161072"/>
            <a:ext cx="1146175" cy="6038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800" spc="-550" b="1" i="1">
                <a:solidFill>
                  <a:srgbClr val="AF1C1C"/>
                </a:solidFill>
                <a:latin typeface="Times New Roman"/>
                <a:cs typeface="Times New Roman"/>
              </a:rPr>
              <a:t>Resistive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82005" y="4260342"/>
            <a:ext cx="314579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Resistive </a:t>
            </a:r>
            <a:r>
              <a:rPr dirty="0" sz="1800" spc="-30">
                <a:solidFill>
                  <a:srgbClr val="663300"/>
                </a:solidFill>
                <a:latin typeface="Arial"/>
                <a:cs typeface="Arial"/>
              </a:rPr>
              <a:t>Tactile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Element </a:t>
            </a:r>
            <a:r>
              <a:rPr dirty="0" sz="1800">
                <a:solidFill>
                  <a:srgbClr val="663300"/>
                </a:solidFill>
                <a:latin typeface="Arial"/>
                <a:cs typeface="Arial"/>
              </a:rPr>
              <a:t>– 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Resistance Measured</a:t>
            </a:r>
            <a:r>
              <a:rPr dirty="0" sz="1800" spc="-35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Through  </a:t>
            </a:r>
            <a:r>
              <a:rPr dirty="0" sz="1800">
                <a:solidFill>
                  <a:srgbClr val="663300"/>
                </a:solidFill>
                <a:latin typeface="Arial"/>
                <a:cs typeface="Arial"/>
              </a:rPr>
              <a:t>The</a:t>
            </a:r>
            <a:r>
              <a:rPr dirty="0" sz="1800" spc="-25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rubber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55775" y="472440"/>
            <a:ext cx="4239768" cy="464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3540" y="221437"/>
            <a:ext cx="14192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b="1">
                <a:solidFill>
                  <a:srgbClr val="8E795E"/>
                </a:solidFill>
                <a:latin typeface="Calibri"/>
                <a:cs typeface="Calibri"/>
              </a:rPr>
              <a:t>Ad</a:t>
            </a:r>
            <a:r>
              <a:rPr dirty="0" sz="1800" spc="-20" b="1">
                <a:solidFill>
                  <a:srgbClr val="8E795E"/>
                </a:solidFill>
                <a:latin typeface="Calibri"/>
                <a:cs typeface="Calibri"/>
              </a:rPr>
              <a:t>v</a:t>
            </a:r>
            <a:r>
              <a:rPr dirty="0" sz="1800" b="1">
                <a:solidFill>
                  <a:srgbClr val="8E795E"/>
                </a:solidFill>
                <a:latin typeface="Calibri"/>
                <a:cs typeface="Calibri"/>
              </a:rPr>
              <a:t>a</a:t>
            </a:r>
            <a:r>
              <a:rPr dirty="0" sz="1800" spc="-15" b="1">
                <a:solidFill>
                  <a:srgbClr val="8E795E"/>
                </a:solidFill>
                <a:latin typeface="Calibri"/>
                <a:cs typeface="Calibri"/>
              </a:rPr>
              <a:t>nt</a:t>
            </a:r>
            <a:r>
              <a:rPr dirty="0" sz="1800" b="1">
                <a:solidFill>
                  <a:srgbClr val="8E795E"/>
                </a:solidFill>
                <a:latin typeface="Calibri"/>
                <a:cs typeface="Calibri"/>
              </a:rPr>
              <a:t>a</a:t>
            </a:r>
            <a:r>
              <a:rPr dirty="0" sz="1800" spc="-30" b="1">
                <a:solidFill>
                  <a:srgbClr val="8E795E"/>
                </a:solidFill>
                <a:latin typeface="Calibri"/>
                <a:cs typeface="Calibri"/>
              </a:rPr>
              <a:t>g</a:t>
            </a:r>
            <a:r>
              <a:rPr dirty="0" sz="1800" spc="-10" b="1">
                <a:solidFill>
                  <a:srgbClr val="8E795E"/>
                </a:solidFill>
                <a:latin typeface="Calibri"/>
                <a:cs typeface="Calibri"/>
              </a:rPr>
              <a:t>e</a:t>
            </a:r>
            <a:r>
              <a:rPr dirty="0" sz="1800" spc="-15" b="1">
                <a:solidFill>
                  <a:srgbClr val="8E795E"/>
                </a:solidFill>
                <a:latin typeface="Calibri"/>
                <a:cs typeface="Calibri"/>
              </a:rPr>
              <a:t>s</a:t>
            </a:r>
            <a:r>
              <a:rPr dirty="0" sz="1800" b="1">
                <a:solidFill>
                  <a:srgbClr val="8E795E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0719" y="496061"/>
            <a:ext cx="215963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1.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Wide dynamic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range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0719" y="770382"/>
            <a:ext cx="2967355" cy="1068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00066"/>
              </a:buClr>
              <a:buAutoNum type="arabicPeriod" startAt="2"/>
              <a:tabLst>
                <a:tab pos="241935" algn="l"/>
              </a:tabLst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Durability</a:t>
            </a:r>
            <a:endParaRPr sz="1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66"/>
              </a:buClr>
              <a:buAutoNum type="arabicPeriod" startAt="2"/>
              <a:tabLst>
                <a:tab pos="241935" algn="l"/>
              </a:tabLst>
            </a:pP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Good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overload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tolerance</a:t>
            </a:r>
            <a:endParaRPr sz="1800">
              <a:latin typeface="Calibri"/>
              <a:cs typeface="Calibri"/>
            </a:endParaRPr>
          </a:p>
          <a:p>
            <a:pPr marL="241300" indent="-229235">
              <a:lnSpc>
                <a:spcPts val="1945"/>
              </a:lnSpc>
              <a:buClr>
                <a:srgbClr val="000066"/>
              </a:buClr>
              <a:buAutoNum type="arabicPeriod" startAt="2"/>
              <a:tabLst>
                <a:tab pos="241935" algn="l"/>
              </a:tabLst>
            </a:pP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Compatibility with</a:t>
            </a:r>
            <a:r>
              <a:rPr dirty="0" sz="1800" spc="-2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integrated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1945"/>
              </a:lnSpc>
            </a:pPr>
            <a:r>
              <a:rPr dirty="0" sz="1800" spc="-25">
                <a:solidFill>
                  <a:srgbClr val="663300"/>
                </a:solidFill>
                <a:latin typeface="Calibri"/>
                <a:cs typeface="Calibri"/>
              </a:rPr>
              <a:t>circuitry,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particularly</a:t>
            </a:r>
            <a:r>
              <a:rPr dirty="0" sz="1800" spc="7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VLSI.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2058416"/>
            <a:ext cx="3920490" cy="27374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41300" indent="-228600">
              <a:lnSpc>
                <a:spcPts val="1914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1600" spc="-10" b="1">
                <a:solidFill>
                  <a:srgbClr val="FF0000"/>
                </a:solidFill>
                <a:latin typeface="Calibri"/>
                <a:cs typeface="Calibri"/>
              </a:rPr>
              <a:t>Disadvantages</a:t>
            </a:r>
            <a:r>
              <a:rPr dirty="0" sz="1600" spc="-1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algn="just" lvl="1" marL="538480" indent="-229235">
              <a:lnSpc>
                <a:spcPts val="2155"/>
              </a:lnSpc>
              <a:buClr>
                <a:srgbClr val="000066"/>
              </a:buClr>
              <a:buAutoNum type="arabicPeriod"/>
              <a:tabLst>
                <a:tab pos="539115" algn="l"/>
              </a:tabLst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Hysteresis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in some</a:t>
            </a:r>
            <a:r>
              <a:rPr dirty="0" sz="1800" spc="5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designs.</a:t>
            </a:r>
            <a:endParaRPr sz="1800">
              <a:latin typeface="Calibri"/>
              <a:cs typeface="Calibri"/>
            </a:endParaRPr>
          </a:p>
          <a:p>
            <a:pPr algn="just" lvl="1" marL="538480" marR="216535" indent="-229235">
              <a:lnSpc>
                <a:spcPts val="1730"/>
              </a:lnSpc>
              <a:spcBef>
                <a:spcPts val="415"/>
              </a:spcBef>
              <a:buClr>
                <a:srgbClr val="000066"/>
              </a:buClr>
              <a:buAutoNum type="arabicPeriod"/>
              <a:tabLst>
                <a:tab pos="539115" algn="l"/>
              </a:tabLst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Elastromer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needs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be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optimized  </a:t>
            </a: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for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both mechanical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and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electrical  properties.</a:t>
            </a:r>
            <a:endParaRPr sz="1800">
              <a:latin typeface="Calibri"/>
              <a:cs typeface="Calibri"/>
            </a:endParaRPr>
          </a:p>
          <a:p>
            <a:pPr algn="just" lvl="1" marL="538480" marR="37465" indent="-229235">
              <a:lnSpc>
                <a:spcPct val="80000"/>
              </a:lnSpc>
              <a:spcBef>
                <a:spcPts val="445"/>
              </a:spcBef>
              <a:buClr>
                <a:srgbClr val="000066"/>
              </a:buClr>
              <a:buAutoNum type="arabicPeriod"/>
              <a:tabLst>
                <a:tab pos="539115" algn="l"/>
              </a:tabLst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Limited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spatial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resolution compared 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with vision</a:t>
            </a:r>
            <a:r>
              <a:rPr dirty="0" sz="1800" spc="2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sensors.</a:t>
            </a:r>
            <a:endParaRPr sz="1800">
              <a:latin typeface="Calibri"/>
              <a:cs typeface="Calibri"/>
            </a:endParaRPr>
          </a:p>
          <a:p>
            <a:pPr algn="just" lvl="1" marL="538480" indent="-229235">
              <a:lnSpc>
                <a:spcPts val="1945"/>
              </a:lnSpc>
              <a:buClr>
                <a:srgbClr val="000066"/>
              </a:buClr>
              <a:buAutoNum type="arabicPeriod"/>
              <a:tabLst>
                <a:tab pos="539115" algn="l"/>
              </a:tabLst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Larger numbers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of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wires </a:t>
            </a: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may</a:t>
            </a:r>
            <a:r>
              <a:rPr dirty="0" sz="1800" spc="4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have</a:t>
            </a:r>
            <a:endParaRPr sz="1800">
              <a:latin typeface="Calibri"/>
              <a:cs typeface="Calibri"/>
            </a:endParaRPr>
          </a:p>
          <a:p>
            <a:pPr algn="just" marL="538480">
              <a:lnSpc>
                <a:spcPts val="1945"/>
              </a:lnSpc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be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brought </a:t>
            </a:r>
            <a:r>
              <a:rPr dirty="0" sz="1800" spc="-20">
                <a:solidFill>
                  <a:srgbClr val="663300"/>
                </a:solidFill>
                <a:latin typeface="Calibri"/>
                <a:cs typeface="Calibri"/>
              </a:rPr>
              <a:t>away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from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663300"/>
                </a:solidFill>
                <a:latin typeface="Calibri"/>
                <a:cs typeface="Calibri"/>
              </a:rPr>
              <a:t>sensor.</a:t>
            </a:r>
            <a:endParaRPr sz="1800">
              <a:latin typeface="Calibri"/>
              <a:cs typeface="Calibri"/>
            </a:endParaRPr>
          </a:p>
          <a:p>
            <a:pPr algn="just" lvl="1" marL="538480" marR="165735" indent="-229235">
              <a:lnSpc>
                <a:spcPct val="80000"/>
              </a:lnSpc>
              <a:spcBef>
                <a:spcPts val="430"/>
              </a:spcBef>
              <a:buClr>
                <a:srgbClr val="000066"/>
              </a:buClr>
              <a:buAutoNum type="arabicPeriod" startAt="5"/>
              <a:tabLst>
                <a:tab pos="539115" algn="l"/>
              </a:tabLst>
            </a:pP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Monotonic response but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often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not  </a:t>
            </a:r>
            <a:r>
              <a:rPr dirty="0" sz="1800" spc="-30">
                <a:solidFill>
                  <a:srgbClr val="663300"/>
                </a:solidFill>
                <a:latin typeface="Calibri"/>
                <a:cs typeface="Calibri"/>
              </a:rPr>
              <a:t>linear.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84525" y="4462526"/>
            <a:ext cx="5579999" cy="2395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1628" y="4066413"/>
            <a:ext cx="27533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3300"/>
                </a:solidFill>
                <a:latin typeface="Arial"/>
                <a:cs typeface="Arial"/>
              </a:rPr>
              <a:t>Resistive </a:t>
            </a:r>
            <a:r>
              <a:rPr dirty="0" sz="1800" spc="-30">
                <a:solidFill>
                  <a:srgbClr val="003300"/>
                </a:solidFill>
                <a:latin typeface="Arial"/>
                <a:cs typeface="Arial"/>
              </a:rPr>
              <a:t>Tactile </a:t>
            </a:r>
            <a:r>
              <a:rPr dirty="0" sz="1800" spc="-5">
                <a:solidFill>
                  <a:srgbClr val="003300"/>
                </a:solidFill>
                <a:latin typeface="Arial"/>
                <a:cs typeface="Arial"/>
              </a:rPr>
              <a:t>Element</a:t>
            </a:r>
            <a:r>
              <a:rPr dirty="0" sz="1800" spc="-2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1628" y="4341114"/>
            <a:ext cx="4086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3300"/>
                </a:solidFill>
                <a:latin typeface="Arial"/>
                <a:cs typeface="Arial"/>
              </a:rPr>
              <a:t>Resistance Measured </a:t>
            </a:r>
            <a:r>
              <a:rPr dirty="0" sz="1800">
                <a:solidFill>
                  <a:srgbClr val="003300"/>
                </a:solidFill>
                <a:latin typeface="Arial"/>
                <a:cs typeface="Arial"/>
              </a:rPr>
              <a:t>Across the</a:t>
            </a:r>
            <a:r>
              <a:rPr dirty="0" sz="1800" spc="-125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03300"/>
                </a:solidFill>
                <a:latin typeface="Arial"/>
                <a:cs typeface="Arial"/>
              </a:rPr>
              <a:t>rubber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2503" y="601218"/>
            <a:ext cx="36156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90">
                <a:solidFill>
                  <a:srgbClr val="AF1C1C"/>
                </a:solidFill>
                <a:latin typeface="Microsoft Uighur"/>
                <a:cs typeface="Microsoft Uighur"/>
              </a:rPr>
              <a:t>Piezoelectric </a:t>
            </a:r>
            <a:r>
              <a:rPr dirty="0" sz="3200">
                <a:solidFill>
                  <a:srgbClr val="AF1C1C"/>
                </a:solidFill>
                <a:latin typeface="Microsoft Uighur"/>
                <a:cs typeface="Microsoft Uighur"/>
              </a:rPr>
              <a:t>&amp; </a:t>
            </a:r>
            <a:r>
              <a:rPr dirty="0" sz="3200" spc="-90">
                <a:solidFill>
                  <a:srgbClr val="AF1C1C"/>
                </a:solidFill>
                <a:latin typeface="Microsoft Uighur"/>
                <a:cs typeface="Microsoft Uighur"/>
              </a:rPr>
              <a:t>Pyroelectric</a:t>
            </a:r>
            <a:r>
              <a:rPr dirty="0" sz="3200" spc="-65">
                <a:solidFill>
                  <a:srgbClr val="AF1C1C"/>
                </a:solidFill>
                <a:latin typeface="Microsoft Uighur"/>
                <a:cs typeface="Microsoft Uighur"/>
              </a:rPr>
              <a:t> </a:t>
            </a:r>
            <a:r>
              <a:rPr dirty="0" sz="3200" spc="-85">
                <a:solidFill>
                  <a:srgbClr val="AF1C1C"/>
                </a:solidFill>
                <a:latin typeface="Microsoft Uighur"/>
                <a:cs typeface="Microsoft Uighur"/>
              </a:rPr>
              <a:t>Effects</a:t>
            </a:r>
            <a:endParaRPr sz="3200">
              <a:latin typeface="Microsoft Uighur"/>
              <a:cs typeface="Microsoft Uighu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5287" y="2009139"/>
            <a:ext cx="260350" cy="2972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9700">
              <a:lnSpc>
                <a:spcPts val="1710"/>
              </a:lnSpc>
            </a:pP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039" y="1280540"/>
            <a:ext cx="3434715" cy="39217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Piezoelectric </a:t>
            </a:r>
            <a:r>
              <a:rPr dirty="0" sz="1800" spc="-15">
                <a:solidFill>
                  <a:srgbClr val="003300"/>
                </a:solidFill>
                <a:latin typeface="Calibri"/>
                <a:cs typeface="Calibri"/>
              </a:rPr>
              <a:t>effect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is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the 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generation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voltage across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 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sensing element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when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pressure 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applied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it. The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voltage generate 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proportionally </a:t>
            </a:r>
            <a:r>
              <a:rPr dirty="0" sz="1800" spc="-15">
                <a:solidFill>
                  <a:srgbClr val="003300"/>
                </a:solidFill>
                <a:latin typeface="Calibri"/>
                <a:cs typeface="Calibri"/>
              </a:rPr>
              <a:t>related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to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the 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applied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pressure.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No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external  voltage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required,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and a 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continuous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analogue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output is 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available from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such</a:t>
            </a:r>
            <a:r>
              <a:rPr dirty="0" sz="1800" spc="1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003300"/>
                </a:solidFill>
                <a:latin typeface="Calibri"/>
                <a:cs typeface="Calibri"/>
              </a:rPr>
              <a:t>sensor.</a:t>
            </a:r>
            <a:endParaRPr sz="1800">
              <a:latin typeface="Calibri"/>
              <a:cs typeface="Calibri"/>
            </a:endParaRPr>
          </a:p>
          <a:p>
            <a:pPr marL="241300" marR="110489" indent="-228600">
              <a:lnSpc>
                <a:spcPct val="80000"/>
              </a:lnSpc>
              <a:spcBef>
                <a:spcPts val="434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pyroelectric </a:t>
            </a:r>
            <a:r>
              <a:rPr dirty="0" sz="1800" spc="-15">
                <a:solidFill>
                  <a:srgbClr val="003300"/>
                </a:solidFill>
                <a:latin typeface="Calibri"/>
                <a:cs typeface="Calibri"/>
              </a:rPr>
              <a:t>effect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is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the 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generation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voltage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when the 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sensing element is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heated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or  cooled.</a:t>
            </a:r>
            <a:endParaRPr sz="1800">
              <a:latin typeface="Calibri"/>
              <a:cs typeface="Calibri"/>
            </a:endParaRPr>
          </a:p>
          <a:p>
            <a:pPr marL="241300" marR="144780" indent="-228600">
              <a:lnSpc>
                <a:spcPts val="1730"/>
              </a:lnSpc>
              <a:spcBef>
                <a:spcPts val="41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Polymeric materials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with 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piezoelectric </a:t>
            </a:r>
            <a:r>
              <a:rPr dirty="0" sz="1800">
                <a:solidFill>
                  <a:srgbClr val="003300"/>
                </a:solidFill>
                <a:latin typeface="Calibri"/>
                <a:cs typeface="Calibri"/>
              </a:rPr>
              <a:t>and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pyroelectric  properties are appropriate </a:t>
            </a:r>
            <a:r>
              <a:rPr dirty="0" sz="1800" spc="-15">
                <a:solidFill>
                  <a:srgbClr val="003300"/>
                </a:solidFill>
                <a:latin typeface="Calibri"/>
                <a:cs typeface="Calibri"/>
              </a:rPr>
              <a:t>for </a:t>
            </a:r>
            <a:r>
              <a:rPr dirty="0" sz="1800" spc="-5">
                <a:solidFill>
                  <a:srgbClr val="003300"/>
                </a:solidFill>
                <a:latin typeface="Calibri"/>
                <a:cs typeface="Calibri"/>
              </a:rPr>
              <a:t>us  with</a:t>
            </a:r>
            <a:r>
              <a:rPr dirty="0" sz="1800" spc="5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3300"/>
                </a:solidFill>
                <a:latin typeface="Calibri"/>
                <a:cs typeface="Calibri"/>
              </a:rPr>
              <a:t>sensors.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49650" y="1931987"/>
            <a:ext cx="5594349" cy="4575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0152" y="4797044"/>
            <a:ext cx="25742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Piezo</a:t>
            </a:r>
            <a:r>
              <a:rPr dirty="0" sz="1800" spc="-15">
                <a:solidFill>
                  <a:srgbClr val="663300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l</a:t>
            </a:r>
            <a:r>
              <a:rPr dirty="0" sz="1800" spc="-15">
                <a:solidFill>
                  <a:srgbClr val="663300"/>
                </a:solidFill>
                <a:latin typeface="Arial"/>
                <a:cs typeface="Arial"/>
              </a:rPr>
              <a:t>e</a:t>
            </a:r>
            <a:r>
              <a:rPr dirty="0" sz="1800">
                <a:solidFill>
                  <a:srgbClr val="663300"/>
                </a:solidFill>
                <a:latin typeface="Arial"/>
                <a:cs typeface="Arial"/>
              </a:rPr>
              <a:t>ct</a:t>
            </a:r>
            <a:r>
              <a:rPr dirty="0" sz="1800">
                <a:solidFill>
                  <a:srgbClr val="663300"/>
                </a:solidFill>
                <a:latin typeface="Arial"/>
                <a:cs typeface="Arial"/>
              </a:rPr>
              <a:t>ric/P</a:t>
            </a:r>
            <a:r>
              <a:rPr dirty="0" sz="1800" spc="-20">
                <a:solidFill>
                  <a:srgbClr val="663300"/>
                </a:solidFill>
                <a:latin typeface="Arial"/>
                <a:cs typeface="Arial"/>
              </a:rPr>
              <a:t>y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roe</a:t>
            </a:r>
            <a:r>
              <a:rPr dirty="0" sz="1800" spc="-15">
                <a:solidFill>
                  <a:srgbClr val="663300"/>
                </a:solidFill>
                <a:latin typeface="Arial"/>
                <a:cs typeface="Arial"/>
              </a:rPr>
              <a:t>l</a:t>
            </a:r>
            <a:r>
              <a:rPr dirty="0" sz="1800">
                <a:solidFill>
                  <a:srgbClr val="663300"/>
                </a:solidFill>
                <a:latin typeface="Arial"/>
                <a:cs typeface="Arial"/>
              </a:rPr>
              <a:t>ectric 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Effects </a:t>
            </a:r>
            <a:r>
              <a:rPr dirty="0" sz="1800" spc="-30">
                <a:solidFill>
                  <a:srgbClr val="663300"/>
                </a:solidFill>
                <a:latin typeface="Arial"/>
                <a:cs typeface="Arial"/>
              </a:rPr>
              <a:t>Tactile</a:t>
            </a:r>
            <a:r>
              <a:rPr dirty="0" sz="1800" spc="-65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element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8532" y="175260"/>
            <a:ext cx="4241292" cy="464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4065" y="1228957"/>
            <a:ext cx="8008620" cy="3575685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508000" indent="-495300">
              <a:lnSpc>
                <a:spcPct val="100000"/>
              </a:lnSpc>
              <a:spcBef>
                <a:spcPts val="515"/>
              </a:spcBef>
              <a:buClr>
                <a:srgbClr val="A9A47B"/>
              </a:buClr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dirty="0" sz="2400" spc="-15" b="1">
                <a:solidFill>
                  <a:srgbClr val="000066"/>
                </a:solidFill>
                <a:latin typeface="Calibri"/>
                <a:cs typeface="Calibri"/>
              </a:rPr>
              <a:t>Advantages:</a:t>
            </a:r>
            <a:endParaRPr sz="24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315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Wide dynamic</a:t>
            </a:r>
            <a:r>
              <a:rPr dirty="0" sz="1800" spc="5">
                <a:solidFill>
                  <a:srgbClr val="663300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range</a:t>
            </a:r>
            <a:endParaRPr sz="1800">
              <a:latin typeface="Georgia"/>
              <a:cs typeface="Georgia"/>
            </a:endParaRPr>
          </a:p>
          <a:p>
            <a:pPr lvl="1" marL="775970" indent="-419734">
              <a:lnSpc>
                <a:spcPct val="100000"/>
              </a:lnSpc>
              <a:spcBef>
                <a:spcPts val="215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Durability</a:t>
            </a:r>
            <a:endParaRPr sz="1800">
              <a:latin typeface="Georgia"/>
              <a:cs typeface="Georgia"/>
            </a:endParaRPr>
          </a:p>
          <a:p>
            <a:pPr lvl="1" marL="775970" indent="-419734">
              <a:lnSpc>
                <a:spcPct val="100000"/>
              </a:lnSpc>
              <a:spcBef>
                <a:spcPts val="215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Good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mechanical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properties of piezoelectric from pyroelectric</a:t>
            </a:r>
            <a:r>
              <a:rPr dirty="0" sz="1800" spc="15">
                <a:solidFill>
                  <a:srgbClr val="663300"/>
                </a:solidFill>
                <a:latin typeface="Georgia"/>
                <a:cs typeface="Georgia"/>
              </a:rPr>
              <a:t>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materials</a:t>
            </a:r>
            <a:endParaRPr sz="1800">
              <a:latin typeface="Georgia"/>
              <a:cs typeface="Georgia"/>
            </a:endParaRPr>
          </a:p>
          <a:p>
            <a:pPr lvl="1" marL="775970" indent="-419734">
              <a:lnSpc>
                <a:spcPct val="100000"/>
              </a:lnSpc>
              <a:spcBef>
                <a:spcPts val="22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Temperature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as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well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as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force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sensing capabilities</a:t>
            </a:r>
            <a:endParaRPr sz="1800">
              <a:latin typeface="Georgia"/>
              <a:cs typeface="Georgia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0066"/>
              </a:buClr>
              <a:buFont typeface="Georgia"/>
              <a:buAutoNum type="arabicPeriod"/>
            </a:pPr>
            <a:endParaRPr sz="2200">
              <a:latin typeface="Times New Roman"/>
              <a:cs typeface="Times New Roman"/>
            </a:endParaRPr>
          </a:p>
          <a:p>
            <a:pPr marL="508000" indent="-495300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dirty="0" sz="2400" spc="-15" b="1">
                <a:solidFill>
                  <a:srgbClr val="FF0000"/>
                </a:solidFill>
                <a:latin typeface="Calibri"/>
                <a:cs typeface="Calibri"/>
              </a:rPr>
              <a:t>Disadvantages:</a:t>
            </a:r>
            <a:endParaRPr sz="24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31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Difficult of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separating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piezoelectric from pyroelectric</a:t>
            </a:r>
            <a:r>
              <a:rPr dirty="0" sz="1800" spc="-20">
                <a:solidFill>
                  <a:srgbClr val="663300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effects</a:t>
            </a:r>
            <a:endParaRPr sz="1800">
              <a:latin typeface="Georgia"/>
              <a:cs typeface="Georgia"/>
            </a:endParaRPr>
          </a:p>
          <a:p>
            <a:pPr lvl="1" marL="775970" indent="-419734">
              <a:lnSpc>
                <a:spcPct val="100000"/>
              </a:lnSpc>
              <a:spcBef>
                <a:spcPts val="219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Inherently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dynamic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-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output decay to zero for constant</a:t>
            </a:r>
            <a:r>
              <a:rPr dirty="0" sz="1800" spc="60">
                <a:solidFill>
                  <a:srgbClr val="663300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load</a:t>
            </a:r>
            <a:endParaRPr sz="1800">
              <a:latin typeface="Georgia"/>
              <a:cs typeface="Georgia"/>
            </a:endParaRPr>
          </a:p>
          <a:p>
            <a:pPr lvl="1" marL="775970" indent="-419734">
              <a:lnSpc>
                <a:spcPct val="100000"/>
              </a:lnSpc>
              <a:spcBef>
                <a:spcPts val="215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Difficult of scanning</a:t>
            </a:r>
            <a:r>
              <a:rPr dirty="0" sz="1800" spc="-20">
                <a:solidFill>
                  <a:srgbClr val="663300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elements</a:t>
            </a:r>
            <a:endParaRPr sz="1800">
              <a:latin typeface="Georgia"/>
              <a:cs typeface="Georgia"/>
            </a:endParaRPr>
          </a:p>
          <a:p>
            <a:pPr lvl="1" marL="775970" indent="-419734">
              <a:lnSpc>
                <a:spcPct val="100000"/>
              </a:lnSpc>
              <a:spcBef>
                <a:spcPts val="215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Good solution </a:t>
            </a:r>
            <a:r>
              <a:rPr dirty="0" sz="1800">
                <a:solidFill>
                  <a:srgbClr val="663300"/>
                </a:solidFill>
                <a:latin typeface="Georgia"/>
                <a:cs typeface="Georgia"/>
              </a:rPr>
              <a:t>are</a:t>
            </a:r>
            <a:r>
              <a:rPr dirty="0" sz="1800" spc="20">
                <a:solidFill>
                  <a:srgbClr val="663300"/>
                </a:solidFill>
                <a:latin typeface="Georgia"/>
                <a:cs typeface="Georgia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Georgia"/>
                <a:cs typeface="Georgia"/>
              </a:rPr>
              <a:t>complex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5815" y="777062"/>
            <a:ext cx="322262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90">
                <a:latin typeface="Microsoft Uighur"/>
                <a:cs typeface="Microsoft Uighur"/>
              </a:rPr>
              <a:t>CAPACITIVE</a:t>
            </a:r>
            <a:r>
              <a:rPr dirty="0" sz="3200" spc="45">
                <a:latin typeface="Microsoft Uighur"/>
                <a:cs typeface="Microsoft Uighur"/>
              </a:rPr>
              <a:t> </a:t>
            </a:r>
            <a:r>
              <a:rPr dirty="0" sz="3200" spc="-90">
                <a:latin typeface="Microsoft Uighur"/>
                <a:cs typeface="Microsoft Uighur"/>
              </a:rPr>
              <a:t>TECHNIQUE</a:t>
            </a:r>
            <a:endParaRPr sz="3200">
              <a:latin typeface="Microsoft Uighur"/>
              <a:cs typeface="Microsoft Uighu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039" y="1770710"/>
            <a:ext cx="6904990" cy="2168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900" spc="-25">
                <a:solidFill>
                  <a:srgbClr val="663300"/>
                </a:solidFill>
                <a:latin typeface="Calibri"/>
                <a:cs typeface="Calibri"/>
              </a:rPr>
              <a:t>Tactile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sensors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within this </a:t>
            </a:r>
            <a:r>
              <a:rPr dirty="0" sz="1900" spc="-15">
                <a:solidFill>
                  <a:srgbClr val="663300"/>
                </a:solidFill>
                <a:latin typeface="Calibri"/>
                <a:cs typeface="Calibri"/>
              </a:rPr>
              <a:t>category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are concerned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with</a:t>
            </a:r>
            <a:r>
              <a:rPr dirty="0" sz="1900" spc="135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measuring</a:t>
            </a:r>
            <a:endParaRPr sz="19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capacitance, which made </a:t>
            </a:r>
            <a:r>
              <a:rPr dirty="0" sz="1900" spc="-15">
                <a:solidFill>
                  <a:srgbClr val="663300"/>
                </a:solidFill>
                <a:latin typeface="Calibri"/>
                <a:cs typeface="Calibri"/>
              </a:rPr>
              <a:t>to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vary under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applied</a:t>
            </a:r>
            <a:r>
              <a:rPr dirty="0" sz="1900" spc="10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load.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The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capacitance of a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parallel </a:t>
            </a:r>
            <a:r>
              <a:rPr dirty="0" sz="1900" spc="-15">
                <a:solidFill>
                  <a:srgbClr val="663300"/>
                </a:solidFill>
                <a:latin typeface="Calibri"/>
                <a:cs typeface="Calibri"/>
              </a:rPr>
              <a:t>plate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capacitor depends upon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the 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separation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of the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plates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and their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area,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so that a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sensor using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an 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elastomeric </a:t>
            </a:r>
            <a:r>
              <a:rPr dirty="0" sz="1900" spc="-15">
                <a:solidFill>
                  <a:srgbClr val="663300"/>
                </a:solidFill>
                <a:latin typeface="Calibri"/>
                <a:cs typeface="Calibri"/>
              </a:rPr>
              <a:t>separator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between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the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plates </a:t>
            </a:r>
            <a:r>
              <a:rPr dirty="0" sz="1900" spc="-15">
                <a:solidFill>
                  <a:srgbClr val="663300"/>
                </a:solidFill>
                <a:latin typeface="Calibri"/>
                <a:cs typeface="Calibri"/>
              </a:rPr>
              <a:t>provides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compliance such 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that the capacitance will </a:t>
            </a:r>
            <a:r>
              <a:rPr dirty="0" sz="1900" spc="-10">
                <a:solidFill>
                  <a:srgbClr val="663300"/>
                </a:solidFill>
                <a:latin typeface="Calibri"/>
                <a:cs typeface="Calibri"/>
              </a:rPr>
              <a:t>vary according </a:t>
            </a:r>
            <a:r>
              <a:rPr dirty="0" sz="1900" spc="-15">
                <a:solidFill>
                  <a:srgbClr val="663300"/>
                </a:solidFill>
                <a:latin typeface="Calibri"/>
                <a:cs typeface="Calibri"/>
              </a:rPr>
              <a:t>to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applied</a:t>
            </a:r>
            <a:r>
              <a:rPr dirty="0" sz="1900" spc="75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900" spc="-5">
                <a:solidFill>
                  <a:srgbClr val="663300"/>
                </a:solidFill>
                <a:latin typeface="Calibri"/>
                <a:cs typeface="Calibri"/>
              </a:rPr>
              <a:t>load.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62227" y="284988"/>
            <a:ext cx="4241292" cy="464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22351"/>
            <a:ext cx="9144000" cy="4125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51175" y="4523994"/>
            <a:ext cx="2699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Capacitive </a:t>
            </a:r>
            <a:r>
              <a:rPr dirty="0" sz="1800" spc="-30">
                <a:solidFill>
                  <a:srgbClr val="2E2B1F"/>
                </a:solidFill>
                <a:latin typeface="Arial"/>
                <a:cs typeface="Arial"/>
              </a:rPr>
              <a:t>Tactile</a:t>
            </a:r>
            <a:r>
              <a:rPr dirty="0" sz="1800" spc="-6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Element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1556424"/>
            <a:ext cx="6887845" cy="325755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508000" indent="-495934">
              <a:lnSpc>
                <a:spcPct val="10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508000" algn="l"/>
                <a:tab pos="508634" algn="l"/>
              </a:tabLst>
            </a:pPr>
            <a:r>
              <a:rPr dirty="0" sz="2000" spc="-15" b="1">
                <a:solidFill>
                  <a:srgbClr val="000066"/>
                </a:solidFill>
                <a:latin typeface="Calibri"/>
                <a:cs typeface="Calibri"/>
              </a:rPr>
              <a:t>Advantages:</a:t>
            </a:r>
            <a:endParaRPr sz="20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2000">
                <a:solidFill>
                  <a:srgbClr val="963735"/>
                </a:solidFill>
                <a:latin typeface="Calibri"/>
                <a:cs typeface="Calibri"/>
              </a:rPr>
              <a:t>Wide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dynamic</a:t>
            </a:r>
            <a:r>
              <a:rPr dirty="0" sz="2000" spc="-30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range</a:t>
            </a:r>
            <a:endParaRPr sz="20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Linear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response</a:t>
            </a:r>
            <a:endParaRPr sz="20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Robust</a:t>
            </a:r>
            <a:endParaRPr sz="2000">
              <a:latin typeface="Calibri"/>
              <a:cs typeface="Calibri"/>
            </a:endParaRPr>
          </a:p>
          <a:p>
            <a:pPr marL="508000" indent="-495934">
              <a:lnSpc>
                <a:spcPct val="10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508000" algn="l"/>
                <a:tab pos="508634" algn="l"/>
              </a:tabLst>
            </a:pPr>
            <a:r>
              <a:rPr dirty="0" sz="2000" spc="-10" b="1">
                <a:solidFill>
                  <a:srgbClr val="990000"/>
                </a:solidFill>
                <a:latin typeface="Calibri"/>
                <a:cs typeface="Calibri"/>
              </a:rPr>
              <a:t>Disadvantages:</a:t>
            </a:r>
            <a:endParaRPr sz="20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Susceptible </a:t>
            </a:r>
            <a:r>
              <a:rPr dirty="0" sz="2000" spc="-15">
                <a:solidFill>
                  <a:srgbClr val="963735"/>
                </a:solidFill>
                <a:latin typeface="Calibri"/>
                <a:cs typeface="Calibri"/>
              </a:rPr>
              <a:t>to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 noise</a:t>
            </a:r>
            <a:endParaRPr sz="20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Some dielectrics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are </a:t>
            </a:r>
            <a:r>
              <a:rPr dirty="0" sz="2000" spc="-15">
                <a:solidFill>
                  <a:srgbClr val="963735"/>
                </a:solidFill>
                <a:latin typeface="Calibri"/>
                <a:cs typeface="Calibri"/>
              </a:rPr>
              <a:t>temperature</a:t>
            </a:r>
            <a:r>
              <a:rPr dirty="0" sz="2000" spc="50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sensitive</a:t>
            </a:r>
            <a:endParaRPr sz="2000">
              <a:latin typeface="Calibri"/>
              <a:cs typeface="Calibri"/>
            </a:endParaRPr>
          </a:p>
          <a:p>
            <a:pPr lvl="1" marL="775970" indent="-419734">
              <a:lnSpc>
                <a:spcPct val="100000"/>
              </a:lnSpc>
              <a:spcBef>
                <a:spcPts val="484"/>
              </a:spcBef>
              <a:buClr>
                <a:srgbClr val="000066"/>
              </a:buClr>
              <a:buAutoNum type="arabicPeriod"/>
              <a:tabLst>
                <a:tab pos="775970" algn="l"/>
                <a:tab pos="776605" algn="l"/>
              </a:tabLst>
            </a:pP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Capacitance decreases </a:t>
            </a:r>
            <a:r>
              <a:rPr dirty="0" sz="2000">
                <a:solidFill>
                  <a:srgbClr val="963735"/>
                </a:solidFill>
                <a:latin typeface="Calibri"/>
                <a:cs typeface="Calibri"/>
              </a:rPr>
              <a:t>with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physical </a:t>
            </a:r>
            <a:r>
              <a:rPr dirty="0" sz="2000" spc="-15">
                <a:solidFill>
                  <a:srgbClr val="963735"/>
                </a:solidFill>
                <a:latin typeface="Calibri"/>
                <a:cs typeface="Calibri"/>
              </a:rPr>
              <a:t>size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ultimately</a:t>
            </a:r>
            <a:r>
              <a:rPr dirty="0" sz="2000" spc="50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limiting</a:t>
            </a:r>
            <a:endParaRPr sz="2000">
              <a:latin typeface="Calibri"/>
              <a:cs typeface="Calibri"/>
            </a:endParaRPr>
          </a:p>
          <a:p>
            <a:pPr marL="775970">
              <a:lnSpc>
                <a:spcPct val="100000"/>
              </a:lnSpc>
            </a:pP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spatial</a:t>
            </a:r>
            <a:r>
              <a:rPr dirty="0" sz="2000" spc="10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resolution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1" y="813943"/>
            <a:ext cx="141668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5">
                <a:latin typeface="Microsoft Uighur"/>
                <a:cs typeface="Microsoft Uighur"/>
              </a:rPr>
              <a:t>T</a:t>
            </a:r>
            <a:r>
              <a:rPr dirty="0" sz="3200" spc="-95">
                <a:latin typeface="Microsoft Uighur"/>
                <a:cs typeface="Microsoft Uighur"/>
              </a:rPr>
              <a:t>r</a:t>
            </a:r>
            <a:r>
              <a:rPr dirty="0" sz="3200" spc="-100">
                <a:latin typeface="Microsoft Uighur"/>
                <a:cs typeface="Microsoft Uighur"/>
              </a:rPr>
              <a:t>a</a:t>
            </a:r>
            <a:r>
              <a:rPr dirty="0" sz="3200" spc="-105">
                <a:latin typeface="Microsoft Uighur"/>
                <a:cs typeface="Microsoft Uighur"/>
              </a:rPr>
              <a:t>n</a:t>
            </a:r>
            <a:r>
              <a:rPr dirty="0" sz="3200" spc="-100">
                <a:latin typeface="Microsoft Uighur"/>
                <a:cs typeface="Microsoft Uighur"/>
              </a:rPr>
              <a:t>s</a:t>
            </a:r>
            <a:r>
              <a:rPr dirty="0" sz="3200" spc="-90">
                <a:latin typeface="Microsoft Uighur"/>
                <a:cs typeface="Microsoft Uighur"/>
              </a:rPr>
              <a:t>d</a:t>
            </a:r>
            <a:r>
              <a:rPr dirty="0" sz="3200" spc="-105">
                <a:latin typeface="Microsoft Uighur"/>
                <a:cs typeface="Microsoft Uighur"/>
              </a:rPr>
              <a:t>u</a:t>
            </a:r>
            <a:r>
              <a:rPr dirty="0" sz="3200" spc="-100">
                <a:latin typeface="Microsoft Uighur"/>
                <a:cs typeface="Microsoft Uighur"/>
              </a:rPr>
              <a:t>c</a:t>
            </a:r>
            <a:r>
              <a:rPr dirty="0" sz="3200" spc="-90">
                <a:latin typeface="Microsoft Uighur"/>
                <a:cs typeface="Microsoft Uighur"/>
              </a:rPr>
              <a:t>t</a:t>
            </a:r>
            <a:r>
              <a:rPr dirty="0" sz="3200" spc="-110">
                <a:latin typeface="Microsoft Uighur"/>
                <a:cs typeface="Microsoft Uighur"/>
              </a:rPr>
              <a:t>i</a:t>
            </a:r>
            <a:r>
              <a:rPr dirty="0" sz="3200" spc="-95">
                <a:latin typeface="Microsoft Uighur"/>
                <a:cs typeface="Microsoft Uighur"/>
              </a:rPr>
              <a:t>o</a:t>
            </a:r>
            <a:r>
              <a:rPr dirty="0" sz="3200">
                <a:latin typeface="Microsoft Uighur"/>
                <a:cs typeface="Microsoft Uighur"/>
              </a:rPr>
              <a:t>n</a:t>
            </a:r>
            <a:endParaRPr sz="3200">
              <a:latin typeface="Microsoft Uighur"/>
              <a:cs typeface="Microsoft Uighu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616786"/>
            <a:ext cx="3305810" cy="3258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31800" indent="-419734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431800" algn="l"/>
                <a:tab pos="432434" algn="l"/>
              </a:tabLst>
            </a:pPr>
            <a:r>
              <a:rPr dirty="0" sz="2000" b="1">
                <a:solidFill>
                  <a:srgbClr val="2E2B1F"/>
                </a:solidFill>
                <a:latin typeface="Calibri"/>
                <a:cs typeface="Calibri"/>
              </a:rPr>
              <a:t>A Linear</a:t>
            </a:r>
            <a:r>
              <a:rPr dirty="0" sz="2000" spc="-35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E2B1F"/>
                </a:solidFill>
                <a:latin typeface="Calibri"/>
                <a:cs typeface="Calibri"/>
              </a:rPr>
              <a:t>Potentiometer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A9A47B"/>
              </a:buClr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431800" algn="l"/>
                <a:tab pos="432434" algn="l"/>
              </a:tabLst>
            </a:pPr>
            <a:r>
              <a:rPr dirty="0" sz="2000" spc="-10" b="1">
                <a:solidFill>
                  <a:srgbClr val="000066"/>
                </a:solidFill>
                <a:latin typeface="Calibri"/>
                <a:cs typeface="Calibri"/>
              </a:rPr>
              <a:t>Advantages:</a:t>
            </a:r>
            <a:endParaRPr sz="20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431800" algn="l"/>
                <a:tab pos="432434" algn="l"/>
              </a:tabLst>
            </a:pPr>
            <a:r>
              <a:rPr dirty="0" sz="2000" spc="-20">
                <a:solidFill>
                  <a:srgbClr val="963735"/>
                </a:solidFill>
                <a:latin typeface="Calibri"/>
                <a:cs typeface="Calibri"/>
              </a:rPr>
              <a:t>Well </a:t>
            </a:r>
            <a:r>
              <a:rPr dirty="0" sz="2000">
                <a:solidFill>
                  <a:srgbClr val="963735"/>
                </a:solidFill>
                <a:latin typeface="Calibri"/>
                <a:cs typeface="Calibri"/>
              </a:rPr>
              <a:t>known</a:t>
            </a:r>
            <a:r>
              <a:rPr dirty="0" sz="2000" spc="-25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963735"/>
                </a:solidFill>
                <a:latin typeface="Calibri"/>
                <a:cs typeface="Calibri"/>
              </a:rPr>
              <a:t>Technology</a:t>
            </a:r>
            <a:endParaRPr sz="20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431800" algn="l"/>
                <a:tab pos="432434" algn="l"/>
              </a:tabLst>
            </a:pP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Good </a:t>
            </a:r>
            <a:r>
              <a:rPr dirty="0" sz="2000" spc="-15">
                <a:solidFill>
                  <a:srgbClr val="963735"/>
                </a:solidFill>
                <a:latin typeface="Calibri"/>
                <a:cs typeface="Calibri"/>
              </a:rPr>
              <a:t>for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probe</a:t>
            </a:r>
            <a:r>
              <a:rPr dirty="0" sz="2000" spc="-65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application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431800" algn="l"/>
                <a:tab pos="432434" algn="l"/>
              </a:tabLst>
            </a:pPr>
            <a:r>
              <a:rPr dirty="0" sz="2000" spc="-10" b="1">
                <a:solidFill>
                  <a:srgbClr val="990000"/>
                </a:solidFill>
                <a:latin typeface="Calibri"/>
                <a:cs typeface="Calibri"/>
              </a:rPr>
              <a:t>Disadvantages</a:t>
            </a:r>
            <a:r>
              <a:rPr dirty="0" sz="2000" spc="-10">
                <a:solidFill>
                  <a:srgbClr val="99000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484"/>
              </a:spcBef>
              <a:buClr>
                <a:srgbClr val="000066"/>
              </a:buClr>
              <a:buAutoNum type="arabicPeriod"/>
              <a:tabLst>
                <a:tab pos="431800" algn="l"/>
                <a:tab pos="432434" algn="l"/>
              </a:tabLst>
            </a:pP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Limited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spatial</a:t>
            </a:r>
            <a:r>
              <a:rPr dirty="0" sz="2000" spc="35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resolution</a:t>
            </a:r>
            <a:endParaRPr sz="20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480"/>
              </a:spcBef>
              <a:buClr>
                <a:srgbClr val="000066"/>
              </a:buClr>
              <a:buAutoNum type="arabicPeriod"/>
              <a:tabLst>
                <a:tab pos="431800" algn="l"/>
                <a:tab pos="432434" algn="l"/>
              </a:tabLst>
            </a:pPr>
            <a:r>
              <a:rPr dirty="0" sz="2000" spc="-10">
                <a:solidFill>
                  <a:srgbClr val="963735"/>
                </a:solidFill>
                <a:latin typeface="Calibri"/>
                <a:cs typeface="Calibri"/>
              </a:rPr>
              <a:t>Complex </a:t>
            </a:r>
            <a:r>
              <a:rPr dirty="0" sz="2000" spc="-15">
                <a:solidFill>
                  <a:srgbClr val="963735"/>
                </a:solidFill>
                <a:latin typeface="Calibri"/>
                <a:cs typeface="Calibri"/>
              </a:rPr>
              <a:t>for </a:t>
            </a:r>
            <a:r>
              <a:rPr dirty="0" sz="2000" spc="-20">
                <a:solidFill>
                  <a:srgbClr val="963735"/>
                </a:solidFill>
                <a:latin typeface="Calibri"/>
                <a:cs typeface="Calibri"/>
              </a:rPr>
              <a:t>array</a:t>
            </a:r>
            <a:r>
              <a:rPr dirty="0" sz="2000" spc="-35">
                <a:solidFill>
                  <a:srgbClr val="963735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63735"/>
                </a:solidFill>
                <a:latin typeface="Calibri"/>
                <a:cs typeface="Calibri"/>
              </a:rPr>
              <a:t>construct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29012" y="4620133"/>
            <a:ext cx="32702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05"/>
              </a:lnSpc>
            </a:pPr>
            <a:r>
              <a:rPr dirty="0" sz="2000">
                <a:solidFill>
                  <a:srgbClr val="963735"/>
                </a:solidFill>
                <a:latin typeface="Calibri"/>
                <a:cs typeface="Calibri"/>
              </a:rPr>
              <a:t>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10000" y="1314450"/>
            <a:ext cx="3867150" cy="4171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1953" y="5551119"/>
            <a:ext cx="238696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Mechanical</a:t>
            </a:r>
            <a:r>
              <a:rPr dirty="0" sz="1800" spc="-8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Arial"/>
                <a:cs typeface="Arial"/>
              </a:rPr>
              <a:t>Transducer 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linear</a:t>
            </a:r>
            <a:r>
              <a:rPr dirty="0" sz="1800" spc="-12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Potentiometer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55775" y="472440"/>
            <a:ext cx="4239768" cy="464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769556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Magnetic </a:t>
            </a:r>
            <a:r>
              <a:rPr dirty="0" spc="-114"/>
              <a:t>Transduction</a:t>
            </a:r>
            <a:r>
              <a:rPr dirty="0" spc="-370"/>
              <a:t> </a:t>
            </a:r>
            <a:r>
              <a:rPr dirty="0" spc="-90"/>
              <a:t>Methods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1561541"/>
            <a:ext cx="3691890" cy="374650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241300" marR="5080" indent="-229235">
              <a:lnSpc>
                <a:spcPct val="80100"/>
              </a:lnSpc>
              <a:spcBef>
                <a:spcPts val="58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magnetic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transduction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divided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into </a:t>
            </a:r>
            <a:r>
              <a:rPr dirty="0" sz="2000" spc="-10">
                <a:solidFill>
                  <a:srgbClr val="990000"/>
                </a:solidFill>
                <a:latin typeface="Calibri"/>
                <a:cs typeface="Calibri"/>
              </a:rPr>
              <a:t>two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basic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categories:</a:t>
            </a:r>
            <a:endParaRPr sz="2000">
              <a:latin typeface="Calibri"/>
              <a:cs typeface="Calibri"/>
            </a:endParaRPr>
          </a:p>
          <a:p>
            <a:pPr marL="241300" marR="27305" indent="-229235">
              <a:lnSpc>
                <a:spcPct val="80000"/>
              </a:lnSpc>
              <a:spcBef>
                <a:spcPts val="480"/>
              </a:spcBef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Groups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together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which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mechanical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movement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produce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change in magnetic</a:t>
            </a:r>
            <a:r>
              <a:rPr dirty="0" sz="2000" spc="-1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flux.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990000"/>
                </a:solidFill>
                <a:latin typeface="Calibri"/>
                <a:cs typeface="Calibri"/>
              </a:rPr>
              <a:t>Advantages: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Wide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dynamic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range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Large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displacements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possible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Simple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990000"/>
                </a:solidFill>
                <a:latin typeface="Calibri"/>
                <a:cs typeface="Calibri"/>
              </a:rPr>
              <a:t>Disadvantages: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Poor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spatial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resolution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Mechanical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problems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when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144" y="5220461"/>
            <a:ext cx="189166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sensing on</a:t>
            </a:r>
            <a:r>
              <a:rPr dirty="0" sz="2000" spc="-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slopes.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46726" y="1274825"/>
            <a:ext cx="3771900" cy="4076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99228" y="5093970"/>
            <a:ext cx="25126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Magnetic tactile</a:t>
            </a:r>
            <a:r>
              <a:rPr dirty="0" sz="1800" spc="-2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Element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722121"/>
            <a:ext cx="3783965" cy="1114425"/>
          </a:xfrm>
          <a:prstGeom prst="rect"/>
        </p:spPr>
        <p:txBody>
          <a:bodyPr wrap="square" lIns="0" tIns="76835" rIns="0" bIns="0" rtlCol="0" vert="horz">
            <a:spAutoFit/>
          </a:bodyPr>
          <a:lstStyle/>
          <a:p>
            <a:pPr marL="393700" marR="5080" indent="-381000">
              <a:lnSpc>
                <a:spcPct val="80000"/>
              </a:lnSpc>
              <a:spcBef>
                <a:spcPts val="605"/>
              </a:spcBef>
            </a:pP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2. </a:t>
            </a: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Concerns </a:t>
            </a: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magnetoelastic  materials </a:t>
            </a: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which </a:t>
            </a: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show </a:t>
            </a: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change  </a:t>
            </a: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magnetic field </a:t>
            </a: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when  </a:t>
            </a: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subjected to </a:t>
            </a: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mechanical</a:t>
            </a: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100" spc="-15">
                <a:solidFill>
                  <a:srgbClr val="2E2B1F"/>
                </a:solidFill>
                <a:latin typeface="Calibri"/>
                <a:cs typeface="Calibri"/>
              </a:rPr>
              <a:t>stress.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2130678"/>
            <a:ext cx="3519170" cy="2842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2100" spc="-10">
                <a:solidFill>
                  <a:srgbClr val="990000"/>
                </a:solidFill>
                <a:latin typeface="Calibri"/>
                <a:cs typeface="Calibri"/>
              </a:rPr>
              <a:t>Advantages: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Wide dynamic</a:t>
            </a:r>
            <a:r>
              <a:rPr dirty="0" sz="21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100" spc="-15">
                <a:solidFill>
                  <a:srgbClr val="2E2B1F"/>
                </a:solidFill>
                <a:latin typeface="Calibri"/>
                <a:cs typeface="Calibri"/>
              </a:rPr>
              <a:t>range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Linear</a:t>
            </a: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 response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Low</a:t>
            </a:r>
            <a:r>
              <a:rPr dirty="0" sz="21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100" spc="-20">
                <a:solidFill>
                  <a:srgbClr val="2E2B1F"/>
                </a:solidFill>
                <a:latin typeface="Calibri"/>
                <a:cs typeface="Calibri"/>
              </a:rPr>
              <a:t>hysteresis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2100" spc="-20">
                <a:solidFill>
                  <a:srgbClr val="2E2B1F"/>
                </a:solidFill>
                <a:latin typeface="Calibri"/>
                <a:cs typeface="Calibri"/>
              </a:rPr>
              <a:t>Robust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2100" spc="-10">
                <a:solidFill>
                  <a:srgbClr val="990000"/>
                </a:solidFill>
                <a:latin typeface="Calibri"/>
                <a:cs typeface="Calibri"/>
              </a:rPr>
              <a:t>Disadvantages:</a:t>
            </a:r>
            <a:endParaRPr sz="2100">
              <a:latin typeface="Calibri"/>
              <a:cs typeface="Calibri"/>
            </a:endParaRPr>
          </a:p>
          <a:p>
            <a:pPr marL="393700" marR="5080" indent="-381000">
              <a:lnSpc>
                <a:spcPct val="80000"/>
              </a:lnSpc>
              <a:spcBef>
                <a:spcPts val="509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Susceptible </a:t>
            </a: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100" spc="-25">
                <a:solidFill>
                  <a:srgbClr val="2E2B1F"/>
                </a:solidFill>
                <a:latin typeface="Calibri"/>
                <a:cs typeface="Calibri"/>
              </a:rPr>
              <a:t>stray </a:t>
            </a: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field </a:t>
            </a:r>
            <a:r>
              <a:rPr dirty="0" sz="2100">
                <a:solidFill>
                  <a:srgbClr val="2E2B1F"/>
                </a:solidFill>
                <a:latin typeface="Calibri"/>
                <a:cs typeface="Calibri"/>
              </a:rPr>
              <a:t>and  </a:t>
            </a:r>
            <a:r>
              <a:rPr dirty="0" sz="2100" spc="-5">
                <a:solidFill>
                  <a:srgbClr val="2E2B1F"/>
                </a:solidFill>
                <a:latin typeface="Calibri"/>
                <a:cs typeface="Calibri"/>
              </a:rPr>
              <a:t>noise.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A.C. circuit</a:t>
            </a:r>
            <a:r>
              <a:rPr dirty="0" sz="21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2E2B1F"/>
                </a:solidFill>
                <a:latin typeface="Calibri"/>
                <a:cs typeface="Calibri"/>
              </a:rPr>
              <a:t>required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95600" y="2285873"/>
            <a:ext cx="6248399" cy="1782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1628" y="4142689"/>
            <a:ext cx="33762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Magneto resistive tactile</a:t>
            </a:r>
            <a:r>
              <a:rPr dirty="0" sz="1800" spc="-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Element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065" y="973277"/>
            <a:ext cx="3446145" cy="377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85"/>
              <a:t>Optical </a:t>
            </a:r>
            <a:r>
              <a:rPr dirty="0" sz="2300" spc="-105"/>
              <a:t>Transduction</a:t>
            </a:r>
            <a:r>
              <a:rPr dirty="0" sz="2300" spc="-395"/>
              <a:t> </a:t>
            </a:r>
            <a:r>
              <a:rPr dirty="0" sz="2300" spc="-85"/>
              <a:t>Methods</a:t>
            </a:r>
            <a:endParaRPr sz="2300"/>
          </a:p>
        </p:txBody>
      </p:sp>
      <p:sp>
        <p:nvSpPr>
          <p:cNvPr id="6" name="object 6"/>
          <p:cNvSpPr txBox="1"/>
          <p:nvPr/>
        </p:nvSpPr>
        <p:spPr>
          <a:xfrm>
            <a:off x="154939" y="1670199"/>
            <a:ext cx="2991485" cy="426593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365"/>
              </a:spcBef>
              <a:buClr>
                <a:srgbClr val="A9A47B"/>
              </a:buClr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2100" spc="-10">
                <a:solidFill>
                  <a:srgbClr val="990000"/>
                </a:solidFill>
                <a:latin typeface="Calibri"/>
                <a:cs typeface="Calibri"/>
              </a:rPr>
              <a:t>Advantages:</a:t>
            </a:r>
            <a:endParaRPr sz="21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235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1900" spc="-25">
                <a:solidFill>
                  <a:srgbClr val="2E2B1F"/>
                </a:solidFill>
                <a:latin typeface="Calibri"/>
                <a:cs typeface="Calibri"/>
              </a:rPr>
              <a:t>Very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high</a:t>
            </a:r>
            <a:r>
              <a:rPr dirty="0" sz="19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resolution</a:t>
            </a:r>
            <a:endParaRPr sz="1900">
              <a:latin typeface="Calibri"/>
              <a:cs typeface="Calibri"/>
            </a:endParaRPr>
          </a:p>
          <a:p>
            <a:pPr marL="393700" marR="351155" indent="-381000">
              <a:lnSpc>
                <a:spcPts val="2050"/>
              </a:lnSpc>
              <a:spcBef>
                <a:spcPts val="490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Compatible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vision  sensing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technology</a:t>
            </a:r>
            <a:endParaRPr sz="1900">
              <a:latin typeface="Calibri"/>
              <a:cs typeface="Calibri"/>
            </a:endParaRPr>
          </a:p>
          <a:p>
            <a:pPr marL="393700" marR="109855" indent="-381000">
              <a:lnSpc>
                <a:spcPts val="2050"/>
              </a:lnSpc>
              <a:spcBef>
                <a:spcPts val="459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No electrical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interference  problems</a:t>
            </a:r>
            <a:endParaRPr sz="1900">
              <a:latin typeface="Calibri"/>
              <a:cs typeface="Calibri"/>
            </a:endParaRPr>
          </a:p>
          <a:p>
            <a:pPr marL="393700" indent="-381000">
              <a:lnSpc>
                <a:spcPts val="2165"/>
              </a:lnSpc>
              <a:spcBef>
                <a:spcPts val="204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Processing electronics</a:t>
            </a:r>
            <a:r>
              <a:rPr dirty="0" sz="19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can</a:t>
            </a:r>
            <a:endParaRPr sz="1900">
              <a:latin typeface="Calibri"/>
              <a:cs typeface="Calibri"/>
            </a:endParaRPr>
          </a:p>
          <a:p>
            <a:pPr marL="393700">
              <a:lnSpc>
                <a:spcPts val="2165"/>
              </a:lnSpc>
            </a:pP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remote </a:t>
            </a:r>
            <a:r>
              <a:rPr dirty="0" sz="1900" spc="-20">
                <a:solidFill>
                  <a:srgbClr val="2E2B1F"/>
                </a:solidFill>
                <a:latin typeface="Calibri"/>
                <a:cs typeface="Calibri"/>
              </a:rPr>
              <a:t>from</a:t>
            </a:r>
            <a:r>
              <a:rPr dirty="0" sz="19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sensor</a:t>
            </a:r>
            <a:endParaRPr sz="19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225"/>
              </a:spcBef>
              <a:buClr>
                <a:srgbClr val="000066"/>
              </a:buClr>
              <a:buAutoNum type="arabicPeriod" startAt="5"/>
              <a:tabLst>
                <a:tab pos="393065" algn="l"/>
                <a:tab pos="393700" algn="l"/>
              </a:tabLst>
            </a:pP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Low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cabling</a:t>
            </a:r>
            <a:r>
              <a:rPr dirty="0" sz="19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requirements</a:t>
            </a:r>
            <a:endParaRPr sz="19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245"/>
              </a:spcBef>
              <a:buClr>
                <a:srgbClr val="A9A47B"/>
              </a:buClr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dirty="0" sz="2100" spc="-10">
                <a:solidFill>
                  <a:srgbClr val="990000"/>
                </a:solidFill>
                <a:latin typeface="Calibri"/>
                <a:cs typeface="Calibri"/>
              </a:rPr>
              <a:t>Disadvantages:</a:t>
            </a:r>
            <a:endParaRPr sz="2100">
              <a:latin typeface="Calibri"/>
              <a:cs typeface="Calibri"/>
            </a:endParaRPr>
          </a:p>
          <a:p>
            <a:pPr marL="393700" marR="5080" indent="-381000">
              <a:lnSpc>
                <a:spcPts val="2050"/>
              </a:lnSpc>
              <a:spcBef>
                <a:spcPts val="500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Dependence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elastomer 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some designs </a:t>
            </a:r>
            <a:r>
              <a:rPr dirty="0" sz="1900" spc="-5">
                <a:solidFill>
                  <a:srgbClr val="2E2B1F"/>
                </a:solidFill>
                <a:latin typeface="Calibri"/>
                <a:cs typeface="Calibri"/>
              </a:rPr>
              <a:t>– </a:t>
            </a:r>
            <a:r>
              <a:rPr dirty="0" sz="1900" spc="-20">
                <a:solidFill>
                  <a:srgbClr val="2E2B1F"/>
                </a:solidFill>
                <a:latin typeface="Calibri"/>
                <a:cs typeface="Calibri"/>
              </a:rPr>
              <a:t>affects  </a:t>
            </a: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robustness</a:t>
            </a:r>
            <a:endParaRPr sz="1900">
              <a:latin typeface="Calibri"/>
              <a:cs typeface="Calibri"/>
            </a:endParaRPr>
          </a:p>
          <a:p>
            <a:pPr marL="393700" indent="-381000">
              <a:lnSpc>
                <a:spcPct val="100000"/>
              </a:lnSpc>
              <a:spcBef>
                <a:spcPts val="200"/>
              </a:spcBef>
              <a:buClr>
                <a:srgbClr val="000066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dirty="0" sz="1900" spc="-10">
                <a:solidFill>
                  <a:srgbClr val="2E2B1F"/>
                </a:solidFill>
                <a:latin typeface="Calibri"/>
                <a:cs typeface="Calibri"/>
              </a:rPr>
              <a:t>Some</a:t>
            </a:r>
            <a:r>
              <a:rPr dirty="0" sz="1900" spc="-7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900" spc="-15">
                <a:solidFill>
                  <a:srgbClr val="2E2B1F"/>
                </a:solidFill>
                <a:latin typeface="Calibri"/>
                <a:cs typeface="Calibri"/>
              </a:rPr>
              <a:t>hysteresis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11500" y="1238250"/>
            <a:ext cx="6032499" cy="2994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1553" y="4407865"/>
            <a:ext cx="304736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Optical </a:t>
            </a:r>
            <a:r>
              <a:rPr dirty="0" sz="1800" spc="-30">
                <a:solidFill>
                  <a:srgbClr val="663300"/>
                </a:solidFill>
                <a:latin typeface="Arial"/>
                <a:cs typeface="Arial"/>
              </a:rPr>
              <a:t>Tactile</a:t>
            </a:r>
            <a:r>
              <a:rPr dirty="0" sz="1800" spc="-45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Element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Pressure </a:t>
            </a:r>
            <a:r>
              <a:rPr dirty="0" sz="1800">
                <a:solidFill>
                  <a:srgbClr val="663300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663300"/>
                </a:solidFill>
                <a:latin typeface="Arial"/>
                <a:cs typeface="Arial"/>
              </a:rPr>
              <a:t>light</a:t>
            </a:r>
            <a:r>
              <a:rPr dirty="0" sz="1800" spc="-5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Arial"/>
                <a:cs typeface="Arial"/>
              </a:rPr>
              <a:t>Transduction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55775" y="472440"/>
            <a:ext cx="4239768" cy="464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739" y="3743705"/>
            <a:ext cx="223520" cy="60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0"/>
              </a:spcBef>
            </a:pPr>
            <a:r>
              <a:rPr dirty="0" sz="2000" b="1">
                <a:solidFill>
                  <a:srgbClr val="A9A47B"/>
                </a:solidFill>
                <a:latin typeface="Calibri"/>
                <a:cs typeface="Calibri"/>
              </a:rPr>
              <a:t>1.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dirty="0" sz="2000" b="1">
                <a:solidFill>
                  <a:srgbClr val="A9A47B"/>
                </a:solidFill>
                <a:latin typeface="Calibri"/>
                <a:cs typeface="Calibri"/>
              </a:rPr>
              <a:t>2.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4505401"/>
            <a:ext cx="22352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A9A47B"/>
                </a:solidFill>
                <a:latin typeface="Calibri"/>
                <a:cs typeface="Calibri"/>
              </a:rPr>
              <a:t>3.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4993640"/>
            <a:ext cx="2235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A9A47B"/>
                </a:solidFill>
                <a:latin typeface="Calibri"/>
                <a:cs typeface="Calibri"/>
              </a:rPr>
              <a:t>4.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5481320"/>
            <a:ext cx="2235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A9A47B"/>
                </a:solidFill>
                <a:latin typeface="Calibri"/>
                <a:cs typeface="Calibri"/>
              </a:rPr>
              <a:t>5.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5969000"/>
            <a:ext cx="22352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A9A47B"/>
                </a:solidFill>
                <a:latin typeface="Calibri"/>
                <a:cs typeface="Calibri"/>
              </a:rPr>
              <a:t>6.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1030351"/>
            <a:ext cx="8180705" cy="526986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672465" marR="5080" indent="-660400">
              <a:lnSpc>
                <a:spcPct val="70000"/>
              </a:lnSpc>
              <a:spcBef>
                <a:spcPts val="960"/>
              </a:spcBef>
              <a:buClr>
                <a:srgbClr val="A9A47B"/>
              </a:buClr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Vision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is the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most powerful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robot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sensory capabilities.  Enables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robot to </a:t>
            </a:r>
            <a:r>
              <a:rPr dirty="0" sz="2400" spc="-20">
                <a:solidFill>
                  <a:srgbClr val="FF0000"/>
                </a:solidFill>
                <a:latin typeface="Calibri"/>
                <a:cs typeface="Calibri"/>
              </a:rPr>
              <a:t>have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sophisticated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sensing mechanism 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that allows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it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respond to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its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environment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intelligent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and 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flexible 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manner. </a:t>
            </a:r>
            <a:r>
              <a:rPr dirty="0" sz="2400" spc="-20">
                <a:solidFill>
                  <a:srgbClr val="FF0000"/>
                </a:solidFill>
                <a:latin typeface="Calibri"/>
                <a:cs typeface="Calibri"/>
              </a:rPr>
              <a:t>Therefore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machine vision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is the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most  </a:t>
            </a:r>
            <a:r>
              <a:rPr dirty="0" sz="2400" spc="-15">
                <a:solidFill>
                  <a:srgbClr val="FF0000"/>
                </a:solidFill>
                <a:latin typeface="Calibri"/>
                <a:cs typeface="Calibri"/>
              </a:rPr>
              <a:t>complex </a:t>
            </a:r>
            <a:r>
              <a:rPr dirty="0" sz="2400" spc="-5">
                <a:solidFill>
                  <a:srgbClr val="FF0000"/>
                </a:solidFill>
                <a:latin typeface="Calibri"/>
                <a:cs typeface="Calibri"/>
              </a:rPr>
              <a:t>sensor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type.</a:t>
            </a:r>
            <a:endParaRPr sz="2400">
              <a:latin typeface="Calibri"/>
              <a:cs typeface="Calibri"/>
            </a:endParaRPr>
          </a:p>
          <a:p>
            <a:pPr marL="672465" marR="158115" indent="-660400">
              <a:lnSpc>
                <a:spcPct val="7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2400" spc="-15">
                <a:solidFill>
                  <a:srgbClr val="006FC0"/>
                </a:solidFill>
                <a:latin typeface="Calibri"/>
                <a:cs typeface="Calibri"/>
              </a:rPr>
              <a:t>Robot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vision </a:t>
            </a:r>
            <a:r>
              <a:rPr dirty="0" sz="2400" spc="-15">
                <a:solidFill>
                  <a:srgbClr val="006FC0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be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defined </a:t>
            </a:r>
            <a:r>
              <a:rPr dirty="0" sz="2400">
                <a:solidFill>
                  <a:srgbClr val="006FC0"/>
                </a:solidFill>
                <a:latin typeface="Calibri"/>
                <a:cs typeface="Calibri"/>
              </a:rPr>
              <a:t>as the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process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extracting, 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characterizing, </a:t>
            </a:r>
            <a:r>
              <a:rPr dirty="0" sz="2400">
                <a:solidFill>
                  <a:srgbClr val="006FC0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interpreting information </a:t>
            </a:r>
            <a:r>
              <a:rPr dirty="0" sz="2400" spc="-15">
                <a:solidFill>
                  <a:srgbClr val="006FC0"/>
                </a:solidFill>
                <a:latin typeface="Calibri"/>
                <a:cs typeface="Calibri"/>
              </a:rPr>
              <a:t>from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images of  </a:t>
            </a:r>
            <a:r>
              <a:rPr dirty="0" sz="2400">
                <a:solidFill>
                  <a:srgbClr val="006FC0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three-dimensional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world.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This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process, </a:t>
            </a:r>
            <a:r>
              <a:rPr dirty="0" sz="2400">
                <a:solidFill>
                  <a:srgbClr val="006FC0"/>
                </a:solidFill>
                <a:latin typeface="Calibri"/>
                <a:cs typeface="Calibri"/>
              </a:rPr>
              <a:t>also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known </a:t>
            </a:r>
            <a:r>
              <a:rPr dirty="0" sz="2400">
                <a:solidFill>
                  <a:srgbClr val="006FC0"/>
                </a:solidFill>
                <a:latin typeface="Calibri"/>
                <a:cs typeface="Calibri"/>
              </a:rPr>
              <a:t>as 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machine or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computer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vision </a:t>
            </a:r>
            <a:r>
              <a:rPr dirty="0" sz="2400" spc="-15">
                <a:solidFill>
                  <a:srgbClr val="006FC0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be subdivided </a:t>
            </a:r>
            <a:r>
              <a:rPr dirty="0" sz="2400" spc="-15">
                <a:solidFill>
                  <a:srgbClr val="006FC0"/>
                </a:solidFill>
                <a:latin typeface="Calibri"/>
                <a:cs typeface="Calibri"/>
              </a:rPr>
              <a:t>into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six  principle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areas. </a:t>
            </a:r>
            <a:r>
              <a:rPr dirty="0" sz="2400" spc="-5">
                <a:solidFill>
                  <a:srgbClr val="006FC0"/>
                </a:solidFill>
                <a:latin typeface="Calibri"/>
                <a:cs typeface="Calibri"/>
              </a:rPr>
              <a:t>These </a:t>
            </a:r>
            <a:r>
              <a:rPr dirty="0" sz="2400" spc="-10">
                <a:solidFill>
                  <a:srgbClr val="006FC0"/>
                </a:solidFill>
                <a:latin typeface="Calibri"/>
                <a:cs typeface="Calibri"/>
              </a:rPr>
              <a:t>are:</a:t>
            </a:r>
            <a:endParaRPr sz="2400">
              <a:latin typeface="Calibri"/>
              <a:cs typeface="Calibri"/>
            </a:endParaRPr>
          </a:p>
          <a:p>
            <a:pPr marL="672465">
              <a:lnSpc>
                <a:spcPts val="2045"/>
              </a:lnSpc>
            </a:pPr>
            <a:r>
              <a:rPr dirty="0" sz="2000" b="1">
                <a:solidFill>
                  <a:srgbClr val="990000"/>
                </a:solidFill>
                <a:latin typeface="Calibri"/>
                <a:cs typeface="Calibri"/>
              </a:rPr>
              <a:t>Sensing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: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process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yields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visual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</a:t>
            </a:r>
            <a:endParaRPr sz="2000">
              <a:latin typeface="Calibri"/>
              <a:cs typeface="Calibri"/>
            </a:endParaRPr>
          </a:p>
          <a:p>
            <a:pPr marL="672465" marR="676275">
              <a:lnSpc>
                <a:spcPct val="70000"/>
              </a:lnSpc>
              <a:spcBef>
                <a:spcPts val="600"/>
              </a:spcBef>
            </a:pPr>
            <a:r>
              <a:rPr dirty="0" sz="2000" spc="-5" b="1">
                <a:solidFill>
                  <a:srgbClr val="990000"/>
                </a:solidFill>
                <a:latin typeface="Calibri"/>
                <a:cs typeface="Calibri"/>
              </a:rPr>
              <a:t>Preprocessing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deals with techniques such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noise reduction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 enhancement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details</a:t>
            </a:r>
            <a:endParaRPr sz="2000">
              <a:latin typeface="Calibri"/>
              <a:cs typeface="Calibri"/>
            </a:endParaRPr>
          </a:p>
          <a:p>
            <a:pPr marL="672465">
              <a:lnSpc>
                <a:spcPts val="1800"/>
              </a:lnSpc>
            </a:pPr>
            <a:r>
              <a:rPr dirty="0" sz="2000" spc="-5" b="1">
                <a:solidFill>
                  <a:srgbClr val="990000"/>
                </a:solidFill>
                <a:latin typeface="Calibri"/>
                <a:cs typeface="Calibri"/>
              </a:rPr>
              <a:t>Segmentation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: 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process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partitions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objects</a:t>
            </a:r>
            <a:r>
              <a:rPr dirty="0" sz="20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672465">
              <a:lnSpc>
                <a:spcPts val="1920"/>
              </a:lnSpc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interest</a:t>
            </a:r>
            <a:endParaRPr sz="2000">
              <a:latin typeface="Calibri"/>
              <a:cs typeface="Calibri"/>
            </a:endParaRPr>
          </a:p>
          <a:p>
            <a:pPr marL="672465" marR="76835">
              <a:lnSpc>
                <a:spcPct val="70000"/>
              </a:lnSpc>
              <a:spcBef>
                <a:spcPts val="600"/>
              </a:spcBef>
            </a:pPr>
            <a:r>
              <a:rPr dirty="0" sz="2000" spc="-5" b="1">
                <a:solidFill>
                  <a:srgbClr val="990000"/>
                </a:solidFill>
                <a:latin typeface="Calibri"/>
                <a:cs typeface="Calibri"/>
              </a:rPr>
              <a:t>Description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: deals with that computation of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features for example size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 shape, suitable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differentiating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objects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from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another.</a:t>
            </a:r>
            <a:endParaRPr sz="2000">
              <a:latin typeface="Calibri"/>
              <a:cs typeface="Calibri"/>
            </a:endParaRPr>
          </a:p>
          <a:p>
            <a:pPr marL="672465">
              <a:lnSpc>
                <a:spcPts val="1800"/>
              </a:lnSpc>
            </a:pPr>
            <a:r>
              <a:rPr dirty="0" sz="2000" spc="-5" b="1">
                <a:solidFill>
                  <a:srgbClr val="990000"/>
                </a:solidFill>
                <a:latin typeface="Calibri"/>
                <a:cs typeface="Calibri"/>
              </a:rPr>
              <a:t>Recognition</a:t>
            </a:r>
            <a:r>
              <a:rPr dirty="0" sz="2000" spc="-5" b="1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process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identifies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these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(for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example</a:t>
            </a:r>
            <a:endParaRPr sz="2000">
              <a:latin typeface="Calibri"/>
              <a:cs typeface="Calibri"/>
            </a:endParaRPr>
          </a:p>
          <a:p>
            <a:pPr marL="672465">
              <a:lnSpc>
                <a:spcPts val="1920"/>
              </a:lnSpc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wrench, bolt,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engine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block,</a:t>
            </a:r>
            <a:r>
              <a:rPr dirty="0" sz="20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etc.)</a:t>
            </a:r>
            <a:endParaRPr sz="2000">
              <a:latin typeface="Calibri"/>
              <a:cs typeface="Calibri"/>
            </a:endParaRPr>
          </a:p>
          <a:p>
            <a:pPr marL="672465">
              <a:lnSpc>
                <a:spcPts val="2280"/>
              </a:lnSpc>
            </a:pPr>
            <a:r>
              <a:rPr dirty="0" sz="2000" spc="-10" b="1">
                <a:solidFill>
                  <a:srgbClr val="990000"/>
                </a:solidFill>
                <a:latin typeface="Calibri"/>
                <a:cs typeface="Calibri"/>
              </a:rPr>
              <a:t>Interpretation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: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assigns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meaning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ensemble of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recognized</a:t>
            </a:r>
            <a:r>
              <a:rPr dirty="0" sz="2000" spc="-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7972" y="307847"/>
            <a:ext cx="3326891" cy="576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4540" y="284352"/>
            <a:ext cx="3323907" cy="572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50240" y="1098930"/>
            <a:ext cx="8125459" cy="469646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41300" marR="8890" indent="-229235">
              <a:lnSpc>
                <a:spcPct val="8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imaging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component,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“eye”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400" spc="-35">
                <a:solidFill>
                  <a:srgbClr val="2E2B1F"/>
                </a:solidFill>
                <a:latin typeface="Calibri"/>
                <a:cs typeface="Calibri"/>
              </a:rPr>
              <a:t>sensor,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first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link in  the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vision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chain.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Numerous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be used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observe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world.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There are four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vision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sensors or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imaging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components: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z="2800" spc="-5">
                <a:solidFill>
                  <a:srgbClr val="2E2B1F"/>
                </a:solidFill>
                <a:latin typeface="Calibri"/>
                <a:cs typeface="Calibri"/>
              </a:rPr>
              <a:t>1. </a:t>
            </a:r>
            <a:r>
              <a:rPr dirty="0" sz="2800" spc="-25">
                <a:solidFill>
                  <a:srgbClr val="990000"/>
                </a:solidFill>
                <a:latin typeface="Calibri"/>
                <a:cs typeface="Calibri"/>
              </a:rPr>
              <a:t>Point</a:t>
            </a:r>
            <a:r>
              <a:rPr dirty="0" sz="2800" spc="35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990000"/>
                </a:solidFill>
                <a:latin typeface="Calibri"/>
                <a:cs typeface="Calibri"/>
              </a:rPr>
              <a:t>sensors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50">
              <a:latin typeface="Times New Roman"/>
              <a:cs typeface="Times New Roman"/>
            </a:endParaRPr>
          </a:p>
          <a:p>
            <a:pPr marL="241300" marR="459740" indent="112395">
              <a:lnSpc>
                <a:spcPts val="2310"/>
              </a:lnSpc>
            </a:pP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capable of measuring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light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only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at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single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point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space.  These sensor using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coupled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with a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light source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(such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LED) 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as a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noncontact</a:t>
            </a:r>
            <a:r>
              <a:rPr dirty="0" sz="24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5">
                <a:solidFill>
                  <a:srgbClr val="2E2B1F"/>
                </a:solidFill>
                <a:latin typeface="Calibri"/>
                <a:cs typeface="Calibri"/>
              </a:rPr>
              <a:t>‘feeler’</a:t>
            </a:r>
            <a:endParaRPr sz="2400">
              <a:latin typeface="Calibri"/>
              <a:cs typeface="Calibri"/>
            </a:endParaRPr>
          </a:p>
          <a:p>
            <a:pPr marL="241300" marR="5080">
              <a:lnSpc>
                <a:spcPct val="80000"/>
              </a:lnSpc>
              <a:spcBef>
                <a:spcPts val="585"/>
              </a:spcBef>
            </a:pP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It also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be used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create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higher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–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dimensions set of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vision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Information by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scanning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across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field of view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using  mechanisms such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orthogonal set of scanning</a:t>
            </a:r>
            <a:r>
              <a:rPr dirty="0" sz="2400" spc="-5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mirrors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7340" y="52527"/>
            <a:ext cx="5891530" cy="6203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b="1">
                <a:latin typeface="Arial"/>
                <a:cs typeface="Arial"/>
              </a:rPr>
              <a:t>IMAGING</a:t>
            </a:r>
            <a:r>
              <a:rPr dirty="0" sz="3900" spc="-65" b="1">
                <a:latin typeface="Arial"/>
                <a:cs typeface="Arial"/>
              </a:rPr>
              <a:t> </a:t>
            </a:r>
            <a:r>
              <a:rPr dirty="0" sz="3900" b="1">
                <a:latin typeface="Arial"/>
                <a:cs typeface="Arial"/>
              </a:rPr>
              <a:t>COMPONENTS</a:t>
            </a:r>
            <a:endParaRPr sz="3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09659" y="3140968"/>
            <a:ext cx="152400" cy="715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25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05"/>
              </a:lnSpc>
              <a:spcBef>
                <a:spcPts val="240"/>
              </a:spcBef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KIO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80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80"/>
              </a:lnSpc>
            </a:pPr>
            <a:r>
              <a:rPr dirty="0" sz="1200" spc="-5">
                <a:solidFill>
                  <a:srgbClr val="DFDCB7"/>
                </a:solidFill>
                <a:latin typeface="Calibri"/>
                <a:cs typeface="Calibri"/>
              </a:rPr>
              <a:t>CH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05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94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456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74975" y="5819647"/>
            <a:ext cx="31369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Noncontact feeler-point</a:t>
            </a:r>
            <a:r>
              <a:rPr dirty="0" sz="1800" spc="5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sensor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09659" y="3140968"/>
            <a:ext cx="152400" cy="715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25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05"/>
              </a:lnSpc>
              <a:spcBef>
                <a:spcPts val="240"/>
              </a:spcBef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KIO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80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80"/>
              </a:lnSpc>
            </a:pPr>
            <a:r>
              <a:rPr dirty="0" sz="1200" spc="-5">
                <a:solidFill>
                  <a:srgbClr val="DFDCB7"/>
                </a:solidFill>
                <a:latin typeface="Calibri"/>
                <a:cs typeface="Calibri"/>
              </a:rPr>
              <a:t>CH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05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94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1928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04210" y="5895847"/>
            <a:ext cx="37458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050" marR="5080" indent="-26098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Image scanning using a point sensor  and oscillating deflecting</a:t>
            </a:r>
            <a:r>
              <a:rPr dirty="0" sz="1800" spc="30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mirrors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226822"/>
            <a:ext cx="205232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5">
                <a:solidFill>
                  <a:srgbClr val="990000"/>
                </a:solidFill>
              </a:rPr>
              <a:t>2. </a:t>
            </a:r>
            <a:r>
              <a:rPr dirty="0" sz="2800" spc="-80">
                <a:solidFill>
                  <a:srgbClr val="990000"/>
                </a:solidFill>
              </a:rPr>
              <a:t>Line</a:t>
            </a:r>
            <a:r>
              <a:rPr dirty="0" sz="2800" spc="-475">
                <a:solidFill>
                  <a:srgbClr val="990000"/>
                </a:solidFill>
              </a:rPr>
              <a:t> </a:t>
            </a:r>
            <a:r>
              <a:rPr dirty="0" sz="2800" spc="-85">
                <a:solidFill>
                  <a:srgbClr val="990000"/>
                </a:solidFill>
              </a:rPr>
              <a:t>Sensor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345440" y="876045"/>
            <a:ext cx="3964940" cy="337947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8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Line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 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one-dimensional  devices used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collect vision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information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from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real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scene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world.</a:t>
            </a:r>
            <a:endParaRPr sz="2000">
              <a:latin typeface="Calibri"/>
              <a:cs typeface="Calibri"/>
            </a:endParaRPr>
          </a:p>
          <a:p>
            <a:pPr marL="241300" marR="10160" indent="-228600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sensor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frequently 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 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“line array” of photodiodes or  charger-couple-device</a:t>
            </a:r>
            <a:r>
              <a:rPr dirty="0" sz="2000" spc="-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components.</a:t>
            </a:r>
            <a:endParaRPr sz="2000">
              <a:latin typeface="Calibri"/>
              <a:cs typeface="Calibri"/>
            </a:endParaRPr>
          </a:p>
          <a:p>
            <a:pPr marL="241300" marR="138430" indent="-228600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dirty="0"/>
              <a:t>	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operates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similar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manner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analog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shift 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register,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producing  sequential,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synchronized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output of  electrical signals, corresponding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intensity falling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integrated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light-collecting</a:t>
            </a:r>
            <a:r>
              <a:rPr dirty="0" sz="20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cell.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77283" y="1600072"/>
            <a:ext cx="3980307" cy="218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7064" y="4142689"/>
            <a:ext cx="334962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Circular </a:t>
            </a:r>
            <a:r>
              <a:rPr dirty="0" sz="1800" spc="-10">
                <a:solidFill>
                  <a:srgbClr val="AF1C1C"/>
                </a:solidFill>
                <a:latin typeface="Arial"/>
                <a:cs typeface="Arial"/>
              </a:rPr>
              <a:t>and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cross</a:t>
            </a:r>
            <a:r>
              <a:rPr dirty="0" sz="1800" spc="-10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configurations</a:t>
            </a:r>
            <a:endParaRPr sz="1800">
              <a:latin typeface="Arial"/>
              <a:cs typeface="Arial"/>
            </a:endParaRPr>
          </a:p>
          <a:p>
            <a:pPr marL="940435">
              <a:lnSpc>
                <a:spcPct val="100000"/>
              </a:lnSpc>
            </a:pP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light</a:t>
            </a:r>
            <a:r>
              <a:rPr dirty="0" sz="1800" spc="-10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sensors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3039" y="5716016"/>
            <a:ext cx="8715375" cy="81851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just" marL="241300" marR="5080" indent="-228600">
              <a:lnSpc>
                <a:spcPct val="80000"/>
              </a:lnSpc>
              <a:spcBef>
                <a:spcPts val="5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Line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array may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 used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 scene. </a:t>
            </a:r>
            <a:r>
              <a:rPr dirty="0" sz="2000" spc="5">
                <a:solidFill>
                  <a:srgbClr val="2E2B1F"/>
                </a:solidFill>
                <a:latin typeface="Calibri"/>
                <a:cs typeface="Calibri"/>
              </a:rPr>
              <a:t>E.g.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by fixing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position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straight-line  sensor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moving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orthogonally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orientation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40">
                <a:solidFill>
                  <a:srgbClr val="2E2B1F"/>
                </a:solidFill>
                <a:latin typeface="Calibri"/>
                <a:cs typeface="Calibri"/>
              </a:rPr>
              <a:t>array,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may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scan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entire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of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interest.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3"/>
            <a:ext cx="8991600" cy="5726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02528" y="2237359"/>
            <a:ext cx="278003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An automated robot</a:t>
            </a:r>
            <a:r>
              <a:rPr dirty="0" sz="1800" spc="-25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sorting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12028" y="2511678"/>
            <a:ext cx="316103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system</a:t>
            </a:r>
            <a:r>
              <a:rPr dirty="0" sz="1800" spc="15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using</a:t>
            </a:r>
            <a:endParaRPr sz="18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a line scan camera </a:t>
            </a: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to</a:t>
            </a:r>
            <a:r>
              <a:rPr dirty="0" sz="1800" spc="-10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generate  </a:t>
            </a:r>
            <a:r>
              <a:rPr dirty="0" sz="1800" spc="-10">
                <a:solidFill>
                  <a:srgbClr val="AF1C1C"/>
                </a:solidFill>
                <a:latin typeface="Arial"/>
                <a:cs typeface="Arial"/>
              </a:rPr>
              <a:t>two-dimensional</a:t>
            </a:r>
            <a:r>
              <a:rPr dirty="0" sz="1800" spc="50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images.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27209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9580" algn="l"/>
              </a:tabLst>
            </a:pPr>
            <a:r>
              <a:rPr dirty="0" sz="3200" spc="-50">
                <a:solidFill>
                  <a:srgbClr val="990000"/>
                </a:solidFill>
              </a:rPr>
              <a:t>3.	</a:t>
            </a:r>
            <a:r>
              <a:rPr dirty="0" sz="3200" spc="-85">
                <a:solidFill>
                  <a:srgbClr val="990000"/>
                </a:solidFill>
              </a:rPr>
              <a:t>Planar</a:t>
            </a:r>
            <a:r>
              <a:rPr dirty="0" sz="3200" spc="-280">
                <a:solidFill>
                  <a:srgbClr val="990000"/>
                </a:solidFill>
              </a:rPr>
              <a:t> </a:t>
            </a:r>
            <a:r>
              <a:rPr dirty="0" sz="3200" spc="-85">
                <a:solidFill>
                  <a:srgbClr val="990000"/>
                </a:solidFill>
              </a:rPr>
              <a:t>Sensor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650240" y="1585925"/>
            <a:ext cx="7274559" cy="319786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41300" marR="251460" indent="-229235">
              <a:lnSpc>
                <a:spcPct val="90100"/>
              </a:lnSpc>
              <a:spcBef>
                <a:spcPts val="3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dimensional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configuration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line-scan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concept. </a:t>
            </a:r>
            <a:r>
              <a:rPr dirty="0" sz="2000" spc="-40">
                <a:solidFill>
                  <a:srgbClr val="2E2B1F"/>
                </a:solidFill>
                <a:latin typeface="Calibri"/>
                <a:cs typeface="Calibri"/>
              </a:rPr>
              <a:t>Two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generic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these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generally in use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today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scanning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photomultipliers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solid-state</a:t>
            </a:r>
            <a:r>
              <a:rPr dirty="0" sz="20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sensors.</a:t>
            </a:r>
            <a:endParaRPr sz="2000">
              <a:latin typeface="Calibri"/>
              <a:cs typeface="Calibri"/>
            </a:endParaRPr>
          </a:p>
          <a:p>
            <a:pPr marL="241300" marR="200660" indent="-229235">
              <a:lnSpc>
                <a:spcPts val="2160"/>
              </a:lnSpc>
              <a:spcBef>
                <a:spcPts val="51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Photomultipliers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represented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television cameras,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most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common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which is 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vidicon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tube, which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essentially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optical-  to-electrical signal</a:t>
            </a:r>
            <a:r>
              <a:rPr dirty="0" sz="20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35">
                <a:solidFill>
                  <a:srgbClr val="2E2B1F"/>
                </a:solidFill>
                <a:latin typeface="Calibri"/>
                <a:cs typeface="Calibri"/>
              </a:rPr>
              <a:t>converter.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90000"/>
              </a:lnSpc>
              <a:spcBef>
                <a:spcPts val="45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addition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vidicon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tubes,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several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solid-state cameras are  available. Many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applications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require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solid-state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because  of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weight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noise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factor (solid-state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arrays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less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noisy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but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more  expensive).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important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when mounting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camera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near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on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end-effector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611250"/>
            <a:ext cx="24403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5">
                <a:solidFill>
                  <a:srgbClr val="990000"/>
                </a:solidFill>
              </a:rPr>
              <a:t>4. </a:t>
            </a:r>
            <a:r>
              <a:rPr dirty="0" sz="2800" spc="-114">
                <a:solidFill>
                  <a:srgbClr val="990000"/>
                </a:solidFill>
              </a:rPr>
              <a:t>Volume</a:t>
            </a:r>
            <a:r>
              <a:rPr dirty="0" sz="2800" spc="-450">
                <a:solidFill>
                  <a:srgbClr val="990000"/>
                </a:solidFill>
              </a:rPr>
              <a:t> </a:t>
            </a:r>
            <a:r>
              <a:rPr dirty="0" sz="2800" spc="-85">
                <a:solidFill>
                  <a:srgbClr val="990000"/>
                </a:solidFill>
              </a:rPr>
              <a:t>Sensor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383540" y="1400937"/>
            <a:ext cx="3296920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sensor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provide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three-  dimensional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information.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 sensor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may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obtain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information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by using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directional laser or acoustic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range</a:t>
            </a:r>
            <a:r>
              <a:rPr dirty="0" sz="2000" spc="-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finders.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05301" y="1055750"/>
            <a:ext cx="5338699" cy="4386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45989" y="5322570"/>
            <a:ext cx="29959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811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Schematic representation 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a triangulation range finder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586867"/>
            <a:ext cx="4196715" cy="497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100" spc="-90">
                <a:solidFill>
                  <a:srgbClr val="8E795E"/>
                </a:solidFill>
              </a:rPr>
              <a:t>IMAGE</a:t>
            </a:r>
            <a:r>
              <a:rPr dirty="0" sz="3100" spc="-265">
                <a:solidFill>
                  <a:srgbClr val="8E795E"/>
                </a:solidFill>
              </a:rPr>
              <a:t> </a:t>
            </a:r>
            <a:r>
              <a:rPr dirty="0" sz="3100" spc="-125">
                <a:solidFill>
                  <a:srgbClr val="8E795E"/>
                </a:solidFill>
              </a:rPr>
              <a:t>REPRESENTATION</a:t>
            </a:r>
            <a:endParaRPr sz="3100"/>
          </a:p>
        </p:txBody>
      </p:sp>
      <p:sp>
        <p:nvSpPr>
          <p:cNvPr id="6" name="object 6"/>
          <p:cNvSpPr txBox="1"/>
          <p:nvPr/>
        </p:nvSpPr>
        <p:spPr>
          <a:xfrm>
            <a:off x="650240" y="1561541"/>
            <a:ext cx="7235825" cy="399034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241300" marR="535940" indent="-229235">
              <a:lnSpc>
                <a:spcPct val="80100"/>
              </a:lnSpc>
              <a:spcBef>
                <a:spcPts val="58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From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diagram </a:t>
            </a:r>
            <a:r>
              <a:rPr dirty="0" sz="2000" spc="-30">
                <a:solidFill>
                  <a:srgbClr val="2E2B1F"/>
                </a:solidFill>
                <a:latin typeface="Calibri"/>
                <a:cs typeface="Calibri"/>
              </a:rPr>
              <a:t>below.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F(x,y) is used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denote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two-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dimensional image out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television camera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other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imaging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device.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“x”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20">
                <a:solidFill>
                  <a:srgbClr val="2E2B1F"/>
                </a:solidFill>
                <a:latin typeface="Calibri"/>
                <a:cs typeface="Calibri"/>
              </a:rPr>
              <a:t>“y”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denote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663300"/>
                </a:solidFill>
                <a:latin typeface="Calibri"/>
                <a:cs typeface="Calibri"/>
              </a:rPr>
              <a:t>spatial </a:t>
            </a:r>
            <a:r>
              <a:rPr dirty="0" sz="2000" spc="-10">
                <a:solidFill>
                  <a:srgbClr val="663300"/>
                </a:solidFill>
                <a:latin typeface="Calibri"/>
                <a:cs typeface="Calibri"/>
              </a:rPr>
              <a:t>coordinates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(image</a:t>
            </a:r>
            <a:r>
              <a:rPr dirty="0" sz="2000" spc="-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plane)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ts val="216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30">
                <a:solidFill>
                  <a:srgbClr val="2E2B1F"/>
                </a:solidFill>
                <a:latin typeface="Calibri"/>
                <a:cs typeface="Calibri"/>
              </a:rPr>
              <a:t>“f”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any point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(x,y)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proportional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663300"/>
                </a:solidFill>
                <a:latin typeface="Calibri"/>
                <a:cs typeface="Calibri"/>
              </a:rPr>
              <a:t>brightness (intensity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)</a:t>
            </a:r>
            <a:r>
              <a:rPr dirty="0" sz="20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160"/>
              </a:lnSpc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point.</a:t>
            </a:r>
            <a:endParaRPr sz="2000">
              <a:latin typeface="Calibri"/>
              <a:cs typeface="Calibri"/>
            </a:endParaRPr>
          </a:p>
          <a:p>
            <a:pPr marL="241300" marR="5080" indent="-229235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form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suitable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computer processing,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function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f(x,y)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must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digitized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both spatially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in amplitude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(intensity).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Digitization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spatial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coordinates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(x,y) will be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known as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  sampling, while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amplitude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digitization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known as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intensity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grey-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level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quantization.</a:t>
            </a:r>
            <a:endParaRPr sz="2000">
              <a:latin typeface="Calibri"/>
              <a:cs typeface="Calibri"/>
            </a:endParaRPr>
          </a:p>
          <a:p>
            <a:pPr marL="241300" marR="368300" indent="-229235">
              <a:lnSpc>
                <a:spcPct val="8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array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(N,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M)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rows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columns,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where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each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sample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sampled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uniformly,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also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quantized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intensity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known as a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digital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image.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Each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element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array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is called image element,  picture element (or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pixel).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185028" y="1717039"/>
            <a:ext cx="32435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663300"/>
                </a:solidFill>
                <a:latin typeface="Calibri"/>
                <a:cs typeface="Calibri"/>
              </a:rPr>
              <a:t>Effects </a:t>
            </a:r>
            <a:r>
              <a:rPr dirty="0" sz="2000" spc="-5">
                <a:solidFill>
                  <a:srgbClr val="663300"/>
                </a:solidFill>
                <a:latin typeface="Calibri"/>
                <a:cs typeface="Calibri"/>
              </a:rPr>
              <a:t>of reducing sampling</a:t>
            </a:r>
            <a:r>
              <a:rPr dirty="0" sz="2000" spc="-25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663300"/>
                </a:solidFill>
                <a:latin typeface="Calibri"/>
                <a:cs typeface="Calibri"/>
              </a:rPr>
              <a:t>gri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14653" y="1717039"/>
            <a:ext cx="64643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663300"/>
                </a:solidFill>
                <a:latin typeface="Calibri"/>
                <a:cs typeface="Calibri"/>
              </a:rPr>
              <a:t>d</a:t>
            </a:r>
            <a:r>
              <a:rPr dirty="0" sz="2000" spc="-7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663300"/>
                </a:solidFill>
                <a:latin typeface="Calibri"/>
                <a:cs typeface="Calibri"/>
              </a:rPr>
              <a:t>size.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5028" y="2022449"/>
            <a:ext cx="1471295" cy="185483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07365" algn="l"/>
              </a:tabLst>
            </a:pP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a)</a:t>
            </a: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	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512</a:t>
            </a:r>
            <a:r>
              <a:rPr dirty="0" sz="2000" spc="-5">
                <a:solidFill>
                  <a:srgbClr val="003366"/>
                </a:solidFill>
                <a:latin typeface="Calibri"/>
                <a:cs typeface="Calibri"/>
              </a:rPr>
              <a:t>x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51</a:t>
            </a:r>
            <a:r>
              <a:rPr dirty="0" sz="2000" spc="-5">
                <a:solidFill>
                  <a:srgbClr val="003366"/>
                </a:solidFill>
                <a:latin typeface="Calibri"/>
                <a:cs typeface="Calibri"/>
              </a:rPr>
              <a:t>2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07365" algn="l"/>
              </a:tabLst>
            </a:pP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b)</a:t>
            </a: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	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256</a:t>
            </a:r>
            <a:r>
              <a:rPr dirty="0" sz="2000" spc="-5">
                <a:solidFill>
                  <a:srgbClr val="003366"/>
                </a:solidFill>
                <a:latin typeface="Calibri"/>
                <a:cs typeface="Calibri"/>
              </a:rPr>
              <a:t>x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25</a:t>
            </a:r>
            <a:r>
              <a:rPr dirty="0" sz="2000" spc="-5">
                <a:solidFill>
                  <a:srgbClr val="003366"/>
                </a:solidFill>
                <a:latin typeface="Calibri"/>
                <a:cs typeface="Calibri"/>
              </a:rPr>
              <a:t>6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07365" algn="l"/>
              </a:tabLst>
            </a:pP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c)</a:t>
            </a: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	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128</a:t>
            </a:r>
            <a:r>
              <a:rPr dirty="0" sz="2000" spc="-5">
                <a:solidFill>
                  <a:srgbClr val="003366"/>
                </a:solidFill>
                <a:latin typeface="Calibri"/>
                <a:cs typeface="Calibri"/>
              </a:rPr>
              <a:t>x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12</a:t>
            </a:r>
            <a:r>
              <a:rPr dirty="0" sz="2000" spc="-10">
                <a:solidFill>
                  <a:srgbClr val="003366"/>
                </a:solidFill>
                <a:latin typeface="Calibri"/>
                <a:cs typeface="Calibri"/>
              </a:rPr>
              <a:t>8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07365" algn="l"/>
              </a:tabLst>
            </a:pP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d)	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64x64.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07365" algn="l"/>
              </a:tabLst>
            </a:pPr>
            <a:r>
              <a:rPr dirty="0" sz="2000" spc="-5">
                <a:solidFill>
                  <a:srgbClr val="A9A47B"/>
                </a:solidFill>
                <a:latin typeface="Calibri"/>
                <a:cs typeface="Calibri"/>
              </a:rPr>
              <a:t>e)	</a:t>
            </a:r>
            <a:r>
              <a:rPr dirty="0" sz="2000">
                <a:solidFill>
                  <a:srgbClr val="003366"/>
                </a:solidFill>
                <a:latin typeface="Calibri"/>
                <a:cs typeface="Calibri"/>
              </a:rPr>
              <a:t>32x32.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2875" y="188975"/>
            <a:ext cx="4932426" cy="6669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57225"/>
            <a:ext cx="4535551" cy="403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787900" y="620648"/>
            <a:ext cx="4176776" cy="4035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44144" y="5051755"/>
            <a:ext cx="7520305" cy="122999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7145" marR="5080" indent="-5080">
              <a:lnSpc>
                <a:spcPct val="104700"/>
              </a:lnSpc>
              <a:spcBef>
                <a:spcPts val="200"/>
              </a:spcBef>
            </a:pPr>
            <a:r>
              <a:rPr dirty="0" sz="1800" spc="-25">
                <a:solidFill>
                  <a:srgbClr val="003366"/>
                </a:solidFill>
                <a:latin typeface="Calibri"/>
                <a:cs typeface="Calibri"/>
              </a:rPr>
              <a:t>Effect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produced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by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reducing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the number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of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intensity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levels while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maintaining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the 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spatial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resolution </a:t>
            </a:r>
            <a:r>
              <a:rPr dirty="0" sz="1800" spc="-15">
                <a:solidFill>
                  <a:srgbClr val="003366"/>
                </a:solidFill>
                <a:latin typeface="Calibri"/>
                <a:cs typeface="Calibri"/>
              </a:rPr>
              <a:t>constant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at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512x512.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256-, 128- and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64-levels </a:t>
            </a:r>
            <a:r>
              <a:rPr dirty="0" sz="1800" spc="-10">
                <a:solidFill>
                  <a:srgbClr val="003366"/>
                </a:solidFill>
                <a:latin typeface="Calibri"/>
                <a:cs typeface="Calibri"/>
              </a:rPr>
              <a:t>are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of  acceptable</a:t>
            </a:r>
            <a:r>
              <a:rPr dirty="0" sz="1800" spc="20">
                <a:solidFill>
                  <a:srgbClr val="003366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003366"/>
                </a:solidFill>
                <a:latin typeface="Calibri"/>
                <a:cs typeface="Calibri"/>
              </a:rPr>
              <a:t>quality.</a:t>
            </a:r>
            <a:endParaRPr sz="1800">
              <a:latin typeface="Calibri"/>
              <a:cs typeface="Calibri"/>
            </a:endParaRPr>
          </a:p>
          <a:p>
            <a:pPr marL="155575">
              <a:lnSpc>
                <a:spcPct val="100000"/>
              </a:lnSpc>
              <a:spcBef>
                <a:spcPts val="434"/>
              </a:spcBef>
            </a:pP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a) 256,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b)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128,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c)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64,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d)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32, e) 16, </a:t>
            </a:r>
            <a:r>
              <a:rPr dirty="0" sz="1800" spc="10">
                <a:solidFill>
                  <a:srgbClr val="003366"/>
                </a:solidFill>
                <a:latin typeface="Calibri"/>
                <a:cs typeface="Calibri"/>
              </a:rPr>
              <a:t>f)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8, g) 4, and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h) </a:t>
            </a:r>
            <a:r>
              <a:rPr dirty="0" sz="1800">
                <a:solidFill>
                  <a:srgbClr val="003366"/>
                </a:solidFill>
                <a:latin typeface="Calibri"/>
                <a:cs typeface="Calibri"/>
              </a:rPr>
              <a:t>2</a:t>
            </a:r>
            <a:r>
              <a:rPr dirty="0" sz="1800" spc="60">
                <a:solidFill>
                  <a:srgbClr val="00336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3366"/>
                </a:solidFill>
                <a:latin typeface="Calibri"/>
                <a:cs typeface="Calibri"/>
              </a:rPr>
              <a:t>levels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0269" y="6365240"/>
            <a:ext cx="740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713359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35">
                <a:solidFill>
                  <a:srgbClr val="8E795E"/>
                </a:solidFill>
              </a:rPr>
              <a:t>ILLUMINATION</a:t>
            </a:r>
            <a:r>
              <a:rPr dirty="0" spc="-285">
                <a:solidFill>
                  <a:srgbClr val="8E795E"/>
                </a:solidFill>
              </a:rPr>
              <a:t> </a:t>
            </a:r>
            <a:r>
              <a:rPr dirty="0" spc="-95">
                <a:solidFill>
                  <a:srgbClr val="8E795E"/>
                </a:solidFill>
              </a:rPr>
              <a:t>TECHNIQUES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1585925"/>
            <a:ext cx="7127240" cy="331977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ts val="228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Illumination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scene is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important factor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often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affects</a:t>
            </a:r>
            <a:r>
              <a:rPr dirty="0" sz="20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80"/>
              </a:lnSpc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complexity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vision</a:t>
            </a:r>
            <a:r>
              <a:rPr dirty="0" sz="20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algorithms.</a:t>
            </a:r>
            <a:endParaRPr sz="2000">
              <a:latin typeface="Calibri"/>
              <a:cs typeface="Calibri"/>
            </a:endParaRPr>
          </a:p>
          <a:p>
            <a:pPr marL="241300" marR="464184" indent="-229235">
              <a:lnSpc>
                <a:spcPct val="90000"/>
              </a:lnSpc>
              <a:spcBef>
                <a:spcPts val="48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well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designed lighting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system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illuminates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scene so that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complexity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resulting image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minimised, while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information required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detection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extraction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 enhanced.</a:t>
            </a:r>
            <a:endParaRPr sz="2000">
              <a:latin typeface="Calibri"/>
              <a:cs typeface="Calibri"/>
            </a:endParaRPr>
          </a:p>
          <a:p>
            <a:pPr marL="241300" marR="273050" indent="-229235">
              <a:lnSpc>
                <a:spcPts val="2160"/>
              </a:lnSpc>
              <a:spcBef>
                <a:spcPts val="509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Arbitrary lighting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environment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often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not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acceptable  because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result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low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contras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images, specular reflections,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shadows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extraneous details.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A9A47B"/>
              </a:buClr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There are </a:t>
            </a:r>
            <a:r>
              <a:rPr dirty="0" sz="2000">
                <a:solidFill>
                  <a:srgbClr val="FF0000"/>
                </a:solidFill>
                <a:latin typeface="Calibri"/>
                <a:cs typeface="Calibri"/>
              </a:rPr>
              <a:t>4 </a:t>
            </a:r>
            <a:r>
              <a:rPr dirty="0" sz="2000" spc="-5">
                <a:solidFill>
                  <a:srgbClr val="FF0000"/>
                </a:solidFill>
                <a:latin typeface="Calibri"/>
                <a:cs typeface="Calibri"/>
              </a:rPr>
              <a:t>main illumination techniques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work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space</a:t>
            </a:r>
            <a:r>
              <a:rPr dirty="0" sz="20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1815" y="484378"/>
            <a:ext cx="424688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20">
                <a:solidFill>
                  <a:srgbClr val="FF0000"/>
                </a:solidFill>
              </a:rPr>
              <a:t>ILLUMINATION</a:t>
            </a:r>
            <a:r>
              <a:rPr dirty="0" sz="2800" spc="-250">
                <a:solidFill>
                  <a:srgbClr val="FF0000"/>
                </a:solidFill>
              </a:rPr>
              <a:t> </a:t>
            </a:r>
            <a:r>
              <a:rPr dirty="0" sz="2800" spc="-95">
                <a:solidFill>
                  <a:srgbClr val="FF0000"/>
                </a:solidFill>
              </a:rPr>
              <a:t>TECHNIQUES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451815" y="1339722"/>
            <a:ext cx="3655695" cy="14008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67335" indent="-255270">
              <a:lnSpc>
                <a:spcPts val="2305"/>
              </a:lnSpc>
              <a:spcBef>
                <a:spcPts val="105"/>
              </a:spcBef>
              <a:buAutoNum type="arabicPeriod"/>
              <a:tabLst>
                <a:tab pos="267970" algn="l"/>
              </a:tabLst>
            </a:pPr>
            <a:r>
              <a:rPr dirty="0" sz="2000" spc="-95">
                <a:solidFill>
                  <a:srgbClr val="990000"/>
                </a:solidFill>
                <a:latin typeface="Cambria"/>
                <a:cs typeface="Cambria"/>
              </a:rPr>
              <a:t>DIFFUSE-LIGHTING</a:t>
            </a:r>
            <a:endParaRPr sz="2000">
              <a:latin typeface="Cambria"/>
              <a:cs typeface="Cambria"/>
            </a:endParaRPr>
          </a:p>
          <a:p>
            <a:pPr lvl="1" marL="439420" indent="-229235">
              <a:lnSpc>
                <a:spcPts val="1825"/>
              </a:lnSpc>
              <a:buClr>
                <a:srgbClr val="A9A47B"/>
              </a:buClr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technique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smooth,</a:t>
            </a:r>
            <a:r>
              <a:rPr dirty="0" sz="16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regular</a:t>
            </a:r>
            <a:endParaRPr sz="1600">
              <a:latin typeface="Calibri"/>
              <a:cs typeface="Calibri"/>
            </a:endParaRPr>
          </a:p>
          <a:p>
            <a:pPr marL="439420" marR="5080">
              <a:lnSpc>
                <a:spcPct val="100000"/>
              </a:lnSpc>
            </a:pP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surface object.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It 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used where surface  characteristic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are</a:t>
            </a:r>
            <a:r>
              <a:rPr dirty="0" sz="1600" spc="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important.</a:t>
            </a:r>
            <a:endParaRPr sz="1600">
              <a:latin typeface="Calibri"/>
              <a:cs typeface="Calibri"/>
            </a:endParaRPr>
          </a:p>
          <a:p>
            <a:pPr lvl="1" marL="439420" indent="-229235">
              <a:lnSpc>
                <a:spcPct val="100000"/>
              </a:lnSpc>
              <a:spcBef>
                <a:spcPts val="450"/>
              </a:spcBef>
              <a:buClr>
                <a:srgbClr val="A9A47B"/>
              </a:buClr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Example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8200" y="1654682"/>
            <a:ext cx="4038600" cy="20769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19137" y="3033712"/>
            <a:ext cx="3249549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15102" y="5041519"/>
            <a:ext cx="2588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3366"/>
                </a:solidFill>
                <a:latin typeface="Arial"/>
                <a:cs typeface="Arial"/>
              </a:rPr>
              <a:t>Diffuse-lighting</a:t>
            </a:r>
            <a:r>
              <a:rPr dirty="0" sz="1800" spc="-1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03366"/>
                </a:solidFill>
                <a:latin typeface="Arial"/>
                <a:cs typeface="Arial"/>
              </a:rPr>
              <a:t>technique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55498"/>
            <a:ext cx="489140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20">
                <a:solidFill>
                  <a:srgbClr val="990000"/>
                </a:solidFill>
              </a:rPr>
              <a:t>ILLUMINATION</a:t>
            </a:r>
            <a:r>
              <a:rPr dirty="0" sz="3200" spc="-305">
                <a:solidFill>
                  <a:srgbClr val="990000"/>
                </a:solidFill>
              </a:rPr>
              <a:t> </a:t>
            </a:r>
            <a:r>
              <a:rPr dirty="0" sz="3200" spc="-90">
                <a:solidFill>
                  <a:srgbClr val="990000"/>
                </a:solidFill>
              </a:rPr>
              <a:t>TECHNIQUES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535940" y="1390562"/>
            <a:ext cx="3750310" cy="267017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326390" indent="-314325">
              <a:lnSpc>
                <a:spcPct val="100000"/>
              </a:lnSpc>
              <a:spcBef>
                <a:spcPts val="455"/>
              </a:spcBef>
              <a:buAutoNum type="arabicPeriod" startAt="2"/>
              <a:tabLst>
                <a:tab pos="327025" algn="l"/>
              </a:tabLst>
            </a:pPr>
            <a:r>
              <a:rPr dirty="0" sz="2400" spc="-100">
                <a:solidFill>
                  <a:srgbClr val="990000"/>
                </a:solidFill>
                <a:latin typeface="Cambria"/>
                <a:cs typeface="Cambria"/>
              </a:rPr>
              <a:t>BACKLIGHTING</a:t>
            </a:r>
            <a:endParaRPr sz="2400">
              <a:latin typeface="Cambria"/>
              <a:cs typeface="Cambria"/>
            </a:endParaRPr>
          </a:p>
          <a:p>
            <a:pPr lvl="1" marL="381000" marR="5080" indent="-228600">
              <a:lnSpc>
                <a:spcPct val="100000"/>
              </a:lnSpc>
              <a:spcBef>
                <a:spcPts val="300"/>
              </a:spcBef>
              <a:buClr>
                <a:srgbClr val="A9A47B"/>
              </a:buClr>
              <a:buFont typeface="Arial"/>
              <a:buChar char="•"/>
              <a:tabLst>
                <a:tab pos="381000" algn="l"/>
                <a:tab pos="381635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Produce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black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white image.  This technique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suited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for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applications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which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silhouettes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are sufficient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recognition or other  measurement.</a:t>
            </a:r>
            <a:endParaRPr sz="2000">
              <a:latin typeface="Calibri"/>
              <a:cs typeface="Calibri"/>
            </a:endParaRPr>
          </a:p>
          <a:p>
            <a:pPr lvl="1" marL="381000" indent="-229235">
              <a:lnSpc>
                <a:spcPct val="100000"/>
              </a:lnSpc>
              <a:spcBef>
                <a:spcPts val="484"/>
              </a:spcBef>
              <a:buClr>
                <a:srgbClr val="A9A47B"/>
              </a:buClr>
              <a:buFont typeface="Arial"/>
              <a:buChar char="•"/>
              <a:tabLst>
                <a:tab pos="381000" algn="l"/>
                <a:tab pos="38163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Example: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35472" y="1600072"/>
            <a:ext cx="2464054" cy="218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71550" y="4041775"/>
            <a:ext cx="3456051" cy="2536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2553" y="5170170"/>
            <a:ext cx="2309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Backlighting</a:t>
            </a:r>
            <a:r>
              <a:rPr dirty="0" sz="1800" spc="-3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technique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99136"/>
            <a:ext cx="424688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20">
                <a:solidFill>
                  <a:srgbClr val="990000"/>
                </a:solidFill>
              </a:rPr>
              <a:t>ILLUMINATION</a:t>
            </a:r>
            <a:r>
              <a:rPr dirty="0" sz="2800" spc="-250">
                <a:solidFill>
                  <a:srgbClr val="990000"/>
                </a:solidFill>
              </a:rPr>
              <a:t> </a:t>
            </a:r>
            <a:r>
              <a:rPr dirty="0" sz="2800" spc="-95">
                <a:solidFill>
                  <a:srgbClr val="990000"/>
                </a:solidFill>
              </a:rPr>
              <a:t>TECHNIQUES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34416" y="726694"/>
            <a:ext cx="26993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5">
                <a:solidFill>
                  <a:srgbClr val="990000"/>
                </a:solidFill>
                <a:latin typeface="Cambria"/>
                <a:cs typeface="Cambria"/>
              </a:rPr>
              <a:t>3.</a:t>
            </a:r>
            <a:r>
              <a:rPr dirty="0" sz="2000" spc="-370">
                <a:solidFill>
                  <a:srgbClr val="990000"/>
                </a:solidFill>
                <a:latin typeface="Cambria"/>
                <a:cs typeface="Cambria"/>
              </a:rPr>
              <a:t> </a:t>
            </a:r>
            <a:r>
              <a:rPr dirty="0" sz="2000" spc="-100">
                <a:solidFill>
                  <a:srgbClr val="990000"/>
                </a:solidFill>
                <a:latin typeface="Cambria"/>
                <a:cs typeface="Cambria"/>
              </a:rPr>
              <a:t>STRUCTURED </a:t>
            </a:r>
            <a:r>
              <a:rPr dirty="0" sz="2000" spc="-85">
                <a:solidFill>
                  <a:srgbClr val="990000"/>
                </a:solidFill>
                <a:latin typeface="Cambria"/>
                <a:cs typeface="Cambria"/>
              </a:rPr>
              <a:t>LIGHTING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039" y="1688719"/>
            <a:ext cx="3609340" cy="309880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41300" marR="45720" indent="-228600">
              <a:lnSpc>
                <a:spcPct val="8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Consist of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projecting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points,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stripes,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grids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onto work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surface.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1945"/>
              </a:lnSpc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This lighting technique has</a:t>
            </a:r>
            <a:r>
              <a:rPr dirty="0" sz="18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1945"/>
              </a:lnSpc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important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advantages:</a:t>
            </a:r>
            <a:endParaRPr sz="1800">
              <a:latin typeface="Calibri"/>
              <a:cs typeface="Calibri"/>
            </a:endParaRPr>
          </a:p>
          <a:p>
            <a:pPr marL="241300" marR="17145" indent="-228600">
              <a:lnSpc>
                <a:spcPct val="80000"/>
              </a:lnSpc>
              <a:spcBef>
                <a:spcPts val="434"/>
              </a:spcBef>
              <a:buClr>
                <a:srgbClr val="A9A47B"/>
              </a:buClr>
              <a:buAutoNum type="arabicPeriod"/>
              <a:tabLst>
                <a:tab pos="241300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establishes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known light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pattern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work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space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disturbances  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indicate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presence 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object,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thus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simplifying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detection</a:t>
            </a:r>
            <a:r>
              <a:rPr dirty="0" sz="18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problems.</a:t>
            </a:r>
            <a:endParaRPr sz="1800">
              <a:latin typeface="Calibri"/>
              <a:cs typeface="Calibri"/>
            </a:endParaRPr>
          </a:p>
          <a:p>
            <a:pPr marL="241300" marR="5080" indent="-228600">
              <a:lnSpc>
                <a:spcPct val="80000"/>
              </a:lnSpc>
              <a:spcBef>
                <a:spcPts val="430"/>
              </a:spcBef>
              <a:buClr>
                <a:srgbClr val="A9A47B"/>
              </a:buClr>
              <a:buAutoNum type="arabicPeriod"/>
              <a:tabLst>
                <a:tab pos="241300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By analysing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25">
                <a:solidFill>
                  <a:srgbClr val="2E2B1F"/>
                </a:solidFill>
                <a:latin typeface="Calibri"/>
                <a:cs typeface="Calibri"/>
              </a:rPr>
              <a:t>way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which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light 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pattern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distorted,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it is possible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to  gain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insight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into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three-dimensional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characteristics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800" spc="3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03751" y="544448"/>
            <a:ext cx="5040249" cy="317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70426" y="4086225"/>
            <a:ext cx="4686300" cy="2454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5955" y="3639439"/>
            <a:ext cx="29184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3366"/>
                </a:solidFill>
                <a:latin typeface="Arial"/>
                <a:cs typeface="Arial"/>
              </a:rPr>
              <a:t>Structured lighting</a:t>
            </a:r>
            <a:r>
              <a:rPr dirty="0" sz="1800" spc="-1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03366"/>
                </a:solidFill>
                <a:latin typeface="Arial"/>
                <a:cs typeface="Arial"/>
              </a:rPr>
              <a:t>technique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61509" y="1600263"/>
            <a:ext cx="3412109" cy="452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5815" y="606678"/>
            <a:ext cx="49358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990000"/>
                </a:solidFill>
                <a:latin typeface="Arial"/>
                <a:cs typeface="Arial"/>
              </a:rPr>
              <a:t>3. </a:t>
            </a:r>
            <a:r>
              <a:rPr dirty="0" sz="2400" spc="-10">
                <a:solidFill>
                  <a:srgbClr val="990000"/>
                </a:solidFill>
                <a:latin typeface="Arial"/>
                <a:cs typeface="Arial"/>
              </a:rPr>
              <a:t>STRUCTURED </a:t>
            </a:r>
            <a:r>
              <a:rPr dirty="0" sz="2400" spc="-5">
                <a:solidFill>
                  <a:srgbClr val="990000"/>
                </a:solidFill>
                <a:latin typeface="Arial"/>
                <a:cs typeface="Arial"/>
              </a:rPr>
              <a:t>LIGHTING</a:t>
            </a:r>
            <a:r>
              <a:rPr dirty="0" sz="2400" spc="25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990000"/>
                </a:solidFill>
                <a:latin typeface="Arial"/>
                <a:cs typeface="Arial"/>
              </a:rPr>
              <a:t>(cont.)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4504" y="353948"/>
            <a:ext cx="27997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8580" marR="5080" indent="-5651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(a) </a:t>
            </a:r>
            <a:r>
              <a:rPr dirty="0" sz="1600" spc="-65">
                <a:solidFill>
                  <a:srgbClr val="003366"/>
                </a:solidFill>
                <a:latin typeface="Arial"/>
                <a:cs typeface="Arial"/>
              </a:rPr>
              <a:t>Top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view of </a:t>
            </a:r>
            <a:r>
              <a:rPr dirty="0" sz="1600" spc="-10">
                <a:solidFill>
                  <a:srgbClr val="003366"/>
                </a:solidFill>
                <a:latin typeface="Arial"/>
                <a:cs typeface="Arial"/>
              </a:rPr>
              <a:t>two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light planes  intersecting </a:t>
            </a:r>
            <a:r>
              <a:rPr dirty="0" sz="1600">
                <a:solidFill>
                  <a:srgbClr val="003366"/>
                </a:solidFill>
                <a:latin typeface="Arial"/>
                <a:cs typeface="Arial"/>
              </a:rPr>
              <a:t>in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a line</a:t>
            </a:r>
            <a:r>
              <a:rPr dirty="0" sz="1600" spc="-3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sight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1688719"/>
            <a:ext cx="4414520" cy="454660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41300" marR="517525" indent="-229235">
              <a:lnSpc>
                <a:spcPct val="8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following figure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illustrates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structured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lighting technique using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two  light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planes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projected from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different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directions,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but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converging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single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stripe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surface. The two light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sources guarantee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that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 will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break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light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stripe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only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when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it is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directly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below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8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camera.</a:t>
            </a:r>
            <a:endParaRPr sz="1800">
              <a:latin typeface="Calibri"/>
              <a:cs typeface="Calibri"/>
            </a:endParaRPr>
          </a:p>
          <a:p>
            <a:pPr marL="241300" indent="-229235">
              <a:lnSpc>
                <a:spcPts val="1945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This technique is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suitable </a:t>
            </a:r>
            <a:r>
              <a:rPr dirty="0" sz="1800" spc="-15">
                <a:solidFill>
                  <a:srgbClr val="000066"/>
                </a:solidFill>
                <a:latin typeface="Calibri"/>
                <a:cs typeface="Calibri"/>
              </a:rPr>
              <a:t>for</a:t>
            </a:r>
            <a:r>
              <a:rPr dirty="0" sz="1800" spc="45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moving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1945"/>
              </a:lnSpc>
            </a:pPr>
            <a:r>
              <a:rPr dirty="0" sz="1800" spc="-5">
                <a:solidFill>
                  <a:srgbClr val="000066"/>
                </a:solidFill>
                <a:latin typeface="Calibri"/>
                <a:cs typeface="Calibri"/>
              </a:rPr>
              <a:t>object.</a:t>
            </a:r>
            <a:endParaRPr sz="1800">
              <a:latin typeface="Calibri"/>
              <a:cs typeface="Calibri"/>
            </a:endParaRPr>
          </a:p>
          <a:p>
            <a:pPr marL="241300" marR="542925" indent="-229235">
              <a:lnSpc>
                <a:spcPct val="80000"/>
              </a:lnSpc>
              <a:spcBef>
                <a:spcPts val="4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Note: </a:t>
            </a:r>
            <a:r>
              <a:rPr dirty="0" sz="1800" spc="15">
                <a:solidFill>
                  <a:srgbClr val="2E2B1F"/>
                </a:solidFill>
                <a:latin typeface="Calibri"/>
                <a:cs typeface="Calibri"/>
              </a:rPr>
              <a:t>“The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line scan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camera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sees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only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line on which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light planes 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converge,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but two-dimension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information can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accumulated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as the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object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move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past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camera”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617220" marR="508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(b) Object </a:t>
            </a:r>
            <a:r>
              <a:rPr dirty="0" sz="1600" spc="-10">
                <a:solidFill>
                  <a:srgbClr val="003366"/>
                </a:solidFill>
                <a:latin typeface="Arial"/>
                <a:cs typeface="Arial"/>
              </a:rPr>
              <a:t>will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be seen by the camera only  When </a:t>
            </a:r>
            <a:r>
              <a:rPr dirty="0" sz="1600">
                <a:solidFill>
                  <a:srgbClr val="003366"/>
                </a:solidFill>
                <a:latin typeface="Arial"/>
                <a:cs typeface="Arial"/>
              </a:rPr>
              <a:t>it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interrupts both light</a:t>
            </a:r>
            <a:r>
              <a:rPr dirty="0" sz="1600" spc="25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003366"/>
                </a:solidFill>
                <a:latin typeface="Arial"/>
                <a:cs typeface="Arial"/>
              </a:rPr>
              <a:t>planes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26883" y="218693"/>
            <a:ext cx="3068320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14">
                <a:solidFill>
                  <a:srgbClr val="990000"/>
                </a:solidFill>
              </a:rPr>
              <a:t>LUMINATION</a:t>
            </a:r>
            <a:r>
              <a:rPr dirty="0" sz="2200" spc="-229">
                <a:solidFill>
                  <a:srgbClr val="990000"/>
                </a:solidFill>
              </a:rPr>
              <a:t> </a:t>
            </a:r>
            <a:r>
              <a:rPr dirty="0" sz="2200" spc="-95">
                <a:solidFill>
                  <a:srgbClr val="990000"/>
                </a:solidFill>
              </a:rPr>
              <a:t>TECHNIQUES</a:t>
            </a:r>
            <a:endParaRPr sz="2200"/>
          </a:p>
        </p:txBody>
      </p:sp>
      <p:sp>
        <p:nvSpPr>
          <p:cNvPr id="6" name="object 6"/>
          <p:cNvSpPr txBox="1"/>
          <p:nvPr/>
        </p:nvSpPr>
        <p:spPr>
          <a:xfrm>
            <a:off x="-49911" y="892302"/>
            <a:ext cx="3949065" cy="2342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95">
                <a:solidFill>
                  <a:srgbClr val="990000"/>
                </a:solidFill>
                <a:latin typeface="Cambria"/>
                <a:cs typeface="Cambria"/>
              </a:rPr>
              <a:t>DIRECTIONAL</a:t>
            </a:r>
            <a:r>
              <a:rPr dirty="0" sz="1600" spc="-195">
                <a:solidFill>
                  <a:srgbClr val="990000"/>
                </a:solidFill>
                <a:latin typeface="Cambria"/>
                <a:cs typeface="Cambria"/>
              </a:rPr>
              <a:t> </a:t>
            </a:r>
            <a:r>
              <a:rPr dirty="0" sz="1600" spc="-90">
                <a:solidFill>
                  <a:srgbClr val="990000"/>
                </a:solidFill>
                <a:latin typeface="Cambria"/>
                <a:cs typeface="Cambria"/>
              </a:rPr>
              <a:t>LIGHTING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imes New Roman"/>
              <a:cs typeface="Times New Roman"/>
            </a:endParaRPr>
          </a:p>
          <a:p>
            <a:pPr marL="483870" indent="-229235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483870" algn="l"/>
                <a:tab pos="484505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method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is used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inspection</a:t>
            </a:r>
            <a:r>
              <a:rPr dirty="0" sz="16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endParaRPr sz="1600">
              <a:latin typeface="Calibri"/>
              <a:cs typeface="Calibri"/>
            </a:endParaRPr>
          </a:p>
          <a:p>
            <a:pPr marL="483870">
              <a:lnSpc>
                <a:spcPct val="100000"/>
              </a:lnSpc>
            </a:pP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object</a:t>
            </a:r>
            <a:r>
              <a:rPr dirty="0" sz="16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surfaces.</a:t>
            </a:r>
            <a:endParaRPr sz="1600">
              <a:latin typeface="Calibri"/>
              <a:cs typeface="Calibri"/>
            </a:endParaRPr>
          </a:p>
          <a:p>
            <a:pPr marL="483870" marR="5080" indent="-228600">
              <a:lnSpc>
                <a:spcPct val="100000"/>
              </a:lnSpc>
              <a:spcBef>
                <a:spcPts val="380"/>
              </a:spcBef>
              <a:buClr>
                <a:srgbClr val="A9A47B"/>
              </a:buClr>
              <a:buFont typeface="Arial"/>
              <a:buChar char="•"/>
              <a:tabLst>
                <a:tab pos="483870" algn="l"/>
                <a:tab pos="484505" algn="l"/>
              </a:tabLst>
            </a:pP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Defects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on the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surface such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as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scratches, 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detected by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using a highly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directed 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light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beam (such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as laser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beam)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and  measuring the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amount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16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scatter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43451" y="1895538"/>
            <a:ext cx="4900548" cy="3811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6753" y="5392318"/>
            <a:ext cx="2944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3366"/>
                </a:solidFill>
                <a:latin typeface="Arial"/>
                <a:cs typeface="Arial"/>
              </a:rPr>
              <a:t>Directional lighting technique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8267" y="220471"/>
            <a:ext cx="5076190" cy="650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110"/>
              <a:t>ROBOT </a:t>
            </a:r>
            <a:r>
              <a:rPr dirty="0" sz="4100" spc="-85"/>
              <a:t>VISION</a:t>
            </a:r>
            <a:r>
              <a:rPr dirty="0" sz="4100" spc="-395"/>
              <a:t> </a:t>
            </a:r>
            <a:r>
              <a:rPr dirty="0" sz="4100" spc="-105"/>
              <a:t>SYSTEM</a:t>
            </a:r>
            <a:endParaRPr sz="4100"/>
          </a:p>
        </p:txBody>
      </p:sp>
      <p:sp>
        <p:nvSpPr>
          <p:cNvPr id="6" name="object 6"/>
          <p:cNvSpPr txBox="1"/>
          <p:nvPr/>
        </p:nvSpPr>
        <p:spPr>
          <a:xfrm>
            <a:off x="154939" y="864234"/>
            <a:ext cx="8480425" cy="1177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0" marR="5080" indent="-4953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There are several commercial packages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that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can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be bought </a:t>
            </a: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for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vision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processing work. 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typical </a:t>
            </a: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hardware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configuration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is shown</a:t>
            </a:r>
            <a:r>
              <a:rPr dirty="0" sz="1800" spc="8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663300"/>
                </a:solidFill>
                <a:latin typeface="Calibri"/>
                <a:cs typeface="Calibri"/>
              </a:rPr>
              <a:t>below.</a:t>
            </a:r>
            <a:endParaRPr sz="1800">
              <a:latin typeface="Calibri"/>
              <a:cs typeface="Calibri"/>
            </a:endParaRPr>
          </a:p>
          <a:p>
            <a:pPr marL="508000" indent="-495300">
              <a:lnSpc>
                <a:spcPct val="100000"/>
              </a:lnSpc>
              <a:spcBef>
                <a:spcPts val="430"/>
              </a:spcBef>
              <a:buClr>
                <a:srgbClr val="A9A47B"/>
              </a:buClr>
              <a:buFont typeface="Arial"/>
              <a:buChar char="•"/>
              <a:tabLst>
                <a:tab pos="507365" algn="l"/>
                <a:tab pos="508000" algn="l"/>
              </a:tabLst>
            </a:pP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Based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on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the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technique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used, the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robotic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vision </a:t>
            </a: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systems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can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be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grouped into</a:t>
            </a:r>
            <a:r>
              <a:rPr dirty="0" sz="1800" spc="14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the</a:t>
            </a:r>
            <a:endParaRPr sz="1800">
              <a:latin typeface="Calibri"/>
              <a:cs typeface="Calibri"/>
            </a:endParaRPr>
          </a:p>
          <a:p>
            <a:pPr marL="50800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following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major</a:t>
            </a:r>
            <a:r>
              <a:rPr dirty="0" sz="1800" spc="3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types: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0779" y="2019071"/>
            <a:ext cx="3155315" cy="61087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61925" indent="-130175">
              <a:lnSpc>
                <a:spcPct val="100000"/>
              </a:lnSpc>
              <a:spcBef>
                <a:spcPts val="484"/>
              </a:spcBef>
              <a:buClr>
                <a:srgbClr val="9933FF"/>
              </a:buClr>
              <a:buSzPct val="68750"/>
              <a:buAutoNum type="arabicPeriod" startAt="4"/>
              <a:tabLst>
                <a:tab pos="162560" algn="l"/>
              </a:tabLst>
            </a:pP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Structured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light vision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 systems</a:t>
            </a:r>
            <a:endParaRPr sz="1600">
              <a:latin typeface="Calibri"/>
              <a:cs typeface="Calibri"/>
            </a:endParaRPr>
          </a:p>
          <a:p>
            <a:pPr marL="141605" indent="-129539">
              <a:lnSpc>
                <a:spcPct val="100000"/>
              </a:lnSpc>
              <a:spcBef>
                <a:spcPts val="380"/>
              </a:spcBef>
              <a:buClr>
                <a:srgbClr val="9933FF"/>
              </a:buClr>
              <a:buSzPct val="68750"/>
              <a:buAutoNum type="arabicPeriod" startAt="4"/>
              <a:tabLst>
                <a:tab pos="142240" algn="l"/>
              </a:tabLst>
            </a:pP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Character recognition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vision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 systems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39" y="2019071"/>
            <a:ext cx="3660775" cy="90360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08000" indent="-495300">
              <a:lnSpc>
                <a:spcPct val="100000"/>
              </a:lnSpc>
              <a:spcBef>
                <a:spcPts val="484"/>
              </a:spcBef>
              <a:buClr>
                <a:srgbClr val="A9A47B"/>
              </a:buClr>
              <a:buAutoNum type="arabicPeriod"/>
              <a:tabLst>
                <a:tab pos="507365" algn="l"/>
                <a:tab pos="508000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Binary vision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1600">
              <a:latin typeface="Calibri"/>
              <a:cs typeface="Calibri"/>
            </a:endParaRPr>
          </a:p>
          <a:p>
            <a:pPr marL="508000" indent="-495300">
              <a:lnSpc>
                <a:spcPct val="100000"/>
              </a:lnSpc>
              <a:spcBef>
                <a:spcPts val="380"/>
              </a:spcBef>
              <a:buClr>
                <a:srgbClr val="A9A47B"/>
              </a:buClr>
              <a:buAutoNum type="arabicPeriod"/>
              <a:tabLst>
                <a:tab pos="507365" algn="l"/>
                <a:tab pos="508000" algn="l"/>
              </a:tabLst>
            </a:pP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Gray-level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vision</a:t>
            </a:r>
            <a:r>
              <a:rPr dirty="0" sz="16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1600">
              <a:latin typeface="Calibri"/>
              <a:cs typeface="Calibri"/>
            </a:endParaRPr>
          </a:p>
          <a:p>
            <a:pPr marL="508000" indent="-495300">
              <a:lnSpc>
                <a:spcPct val="100000"/>
              </a:lnSpc>
              <a:spcBef>
                <a:spcPts val="385"/>
              </a:spcBef>
              <a:buClr>
                <a:srgbClr val="A9A47B"/>
              </a:buClr>
              <a:buAutoNum type="arabicPeriod"/>
              <a:tabLst>
                <a:tab pos="507365" algn="l"/>
                <a:tab pos="508000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Ad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hoc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special-purpose vision</a:t>
            </a:r>
            <a:r>
              <a:rPr dirty="0" sz="16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51000" y="2990850"/>
            <a:ext cx="7223125" cy="38671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3541" y="4625467"/>
            <a:ext cx="24409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E2B1F"/>
                </a:solidFill>
                <a:latin typeface="Arial"/>
                <a:cs typeface="Arial"/>
              </a:rPr>
              <a:t>Vision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system</a:t>
            </a:r>
            <a:r>
              <a:rPr dirty="0" sz="1800" spc="-2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Arial"/>
                <a:cs typeface="Arial"/>
              </a:rPr>
              <a:t>hardware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50240" y="1596898"/>
            <a:ext cx="7157720" cy="319595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241300" marR="58419" indent="-229235">
              <a:lnSpc>
                <a:spcPts val="1730"/>
              </a:lnSpc>
              <a:spcBef>
                <a:spcPts val="31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 typical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system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will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have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facilities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controlling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camera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remotely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perhaps  interfaces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for remote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lighting</a:t>
            </a:r>
            <a:r>
              <a:rPr dirty="0" sz="16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control.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A9A47B"/>
              </a:buClr>
              <a:buFont typeface="Arial"/>
              <a:buChar char="•"/>
            </a:pPr>
            <a:endParaRPr sz="215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9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The main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problem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commercial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vision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packages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is that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they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have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general  purpose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order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be applicable in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many situations.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very requirement  sometimes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means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that they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not suitable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are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over complicated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for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 particular 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robot task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</a:t>
            </a:r>
            <a:r>
              <a:rPr dirty="0" sz="16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hand.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A9A47B"/>
              </a:buClr>
              <a:buFont typeface="Arial"/>
              <a:buChar char="•"/>
            </a:pPr>
            <a:endParaRPr sz="2150">
              <a:latin typeface="Times New Roman"/>
              <a:cs typeface="Times New Roman"/>
            </a:endParaRPr>
          </a:p>
          <a:p>
            <a:pPr marL="241300" marR="287655" indent="-229235">
              <a:lnSpc>
                <a:spcPts val="173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 industrial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robot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world,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vision 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not used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 an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exploratory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sense but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used to  confirm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measure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refine existing known</a:t>
            </a:r>
            <a:r>
              <a:rPr dirty="0" sz="16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data.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A9A47B"/>
              </a:buClr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41300" indent="-229235">
              <a:lnSpc>
                <a:spcPts val="1825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Whichever commercial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vision </a:t>
            </a:r>
            <a:r>
              <a:rPr dirty="0" sz="1600" spc="-15">
                <a:solidFill>
                  <a:srgbClr val="2E2B1F"/>
                </a:solidFill>
                <a:latin typeface="Calibri"/>
                <a:cs typeface="Calibri"/>
              </a:rPr>
              <a:t>system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one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purchases,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one is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likely to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use it</a:t>
            </a:r>
            <a:r>
              <a:rPr dirty="0" sz="1600" spc="1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2E2B1F"/>
                </a:solidFill>
                <a:latin typeface="Calibri"/>
                <a:cs typeface="Calibri"/>
              </a:rPr>
              <a:t>for</a:t>
            </a:r>
            <a:endParaRPr sz="1600">
              <a:latin typeface="Calibri"/>
              <a:cs typeface="Calibri"/>
            </a:endParaRPr>
          </a:p>
          <a:p>
            <a:pPr marL="241300">
              <a:lnSpc>
                <a:spcPts val="1825"/>
              </a:lnSpc>
            </a:pP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applications such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as those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listed </a:t>
            </a:r>
            <a:r>
              <a:rPr dirty="0" sz="1600" spc="-5">
                <a:solidFill>
                  <a:srgbClr val="2E2B1F"/>
                </a:solidFill>
                <a:latin typeface="Calibri"/>
                <a:cs typeface="Calibri"/>
              </a:rPr>
              <a:t>in the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next</a:t>
            </a:r>
            <a:r>
              <a:rPr dirty="0" sz="16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2E2B1F"/>
                </a:solidFill>
                <a:latin typeface="Calibri"/>
                <a:cs typeface="Calibri"/>
              </a:rPr>
              <a:t>section.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589534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Vision </a:t>
            </a:r>
            <a:r>
              <a:rPr dirty="0" spc="-185"/>
              <a:t>Dev. </a:t>
            </a:r>
            <a:r>
              <a:rPr dirty="0" spc="-150"/>
              <a:t>Tools:</a:t>
            </a:r>
            <a:r>
              <a:rPr dirty="0" spc="-415"/>
              <a:t> </a:t>
            </a:r>
            <a:r>
              <a:rPr dirty="0" spc="-105"/>
              <a:t>Survey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0240" y="1666116"/>
            <a:ext cx="3703320" cy="235331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4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Commercial</a:t>
            </a:r>
            <a:r>
              <a:rPr dirty="0" sz="2200" spc="2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products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45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Matrox: </a:t>
            </a:r>
            <a:r>
              <a:rPr dirty="0" sz="1800">
                <a:solidFill>
                  <a:srgbClr val="342CD3"/>
                </a:solidFill>
                <a:latin typeface="Calibri"/>
                <a:cs typeface="Calibri"/>
              </a:rPr>
              <a:t>MIL,</a:t>
            </a:r>
            <a:r>
              <a:rPr dirty="0" sz="1800" spc="5">
                <a:solidFill>
                  <a:srgbClr val="342CD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42CD3"/>
                </a:solidFill>
                <a:latin typeface="Calibri"/>
                <a:cs typeface="Calibri"/>
              </a:rPr>
              <a:t>Inspector</a:t>
            </a:r>
            <a:endParaRPr sz="1800">
              <a:latin typeface="Calibri"/>
              <a:cs typeface="Calibri"/>
            </a:endParaRPr>
          </a:p>
          <a:p>
            <a:pPr lvl="1" marL="538480" marR="5080" indent="-228600">
              <a:lnSpc>
                <a:spcPct val="100000"/>
              </a:lnSpc>
              <a:spcBef>
                <a:spcPts val="43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Coreco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Imaging: </a:t>
            </a:r>
            <a:r>
              <a:rPr dirty="0" sz="1800" spc="-10">
                <a:solidFill>
                  <a:srgbClr val="342CD3"/>
                </a:solidFill>
                <a:latin typeface="Calibri"/>
                <a:cs typeface="Calibri"/>
              </a:rPr>
              <a:t>Sapera, </a:t>
            </a:r>
            <a:r>
              <a:rPr dirty="0" sz="1800" spc="-30">
                <a:solidFill>
                  <a:srgbClr val="342CD3"/>
                </a:solidFill>
                <a:latin typeface="Calibri"/>
                <a:cs typeface="Calibri"/>
              </a:rPr>
              <a:t>MVTools,  </a:t>
            </a:r>
            <a:r>
              <a:rPr dirty="0" sz="1800" spc="-10">
                <a:solidFill>
                  <a:srgbClr val="342CD3"/>
                </a:solidFill>
                <a:latin typeface="Calibri"/>
                <a:cs typeface="Calibri"/>
              </a:rPr>
              <a:t>WiT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434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30">
                <a:solidFill>
                  <a:srgbClr val="2E2B1F"/>
                </a:solidFill>
                <a:latin typeface="Calibri"/>
                <a:cs typeface="Calibri"/>
              </a:rPr>
              <a:t>MVTec:</a:t>
            </a:r>
            <a:r>
              <a:rPr dirty="0" sz="1800" spc="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42CD3"/>
                </a:solidFill>
                <a:latin typeface="Calibri"/>
                <a:cs typeface="Calibri"/>
              </a:rPr>
              <a:t>Halcon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434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Euresys: </a:t>
            </a:r>
            <a:r>
              <a:rPr dirty="0" sz="1800" spc="-5">
                <a:solidFill>
                  <a:srgbClr val="342CD3"/>
                </a:solidFill>
                <a:latin typeface="Calibri"/>
                <a:cs typeface="Calibri"/>
              </a:rPr>
              <a:t>eVision,</a:t>
            </a:r>
            <a:r>
              <a:rPr dirty="0" sz="1800" spc="15">
                <a:solidFill>
                  <a:srgbClr val="342CD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42CD3"/>
                </a:solidFill>
                <a:latin typeface="Calibri"/>
                <a:cs typeface="Calibri"/>
              </a:rPr>
              <a:t>EasyAccess</a:t>
            </a:r>
            <a:endParaRPr sz="18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43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AAI:</a:t>
            </a: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42CD3"/>
                </a:solidFill>
                <a:latin typeface="Calibri"/>
                <a:cs typeface="Calibri"/>
              </a:rPr>
              <a:t>Aphlion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5928" y="1606050"/>
            <a:ext cx="3559810" cy="222123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300" spc="-10" b="1">
                <a:solidFill>
                  <a:srgbClr val="2E2B1F"/>
                </a:solidFill>
                <a:latin typeface="Calibri"/>
                <a:cs typeface="Calibri"/>
              </a:rPr>
              <a:t>Free</a:t>
            </a:r>
            <a:r>
              <a:rPr dirty="0" sz="2300" b="1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300" spc="-10" b="1">
                <a:solidFill>
                  <a:srgbClr val="2E2B1F"/>
                </a:solidFill>
                <a:latin typeface="Calibri"/>
                <a:cs typeface="Calibri"/>
              </a:rPr>
              <a:t>tools</a:t>
            </a:r>
            <a:endParaRPr sz="2300">
              <a:latin typeface="Calibri"/>
              <a:cs typeface="Calibri"/>
            </a:endParaRPr>
          </a:p>
          <a:p>
            <a:pPr lvl="1" marL="538480" marR="5080" indent="-228600">
              <a:lnSpc>
                <a:spcPct val="100000"/>
              </a:lnSpc>
              <a:spcBef>
                <a:spcPts val="505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Intel: </a:t>
            </a:r>
            <a:r>
              <a:rPr dirty="0" sz="2000">
                <a:solidFill>
                  <a:srgbClr val="342CD3"/>
                </a:solidFill>
                <a:latin typeface="Calibri"/>
                <a:cs typeface="Calibri"/>
              </a:rPr>
              <a:t>Open </a:t>
            </a:r>
            <a:r>
              <a:rPr dirty="0" sz="2000" spc="-5">
                <a:solidFill>
                  <a:srgbClr val="342CD3"/>
                </a:solidFill>
                <a:latin typeface="Calibri"/>
                <a:cs typeface="Calibri"/>
              </a:rPr>
              <a:t>Source</a:t>
            </a:r>
            <a:r>
              <a:rPr dirty="0" sz="2000" spc="-80">
                <a:solidFill>
                  <a:srgbClr val="342CD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42CD3"/>
                </a:solidFill>
                <a:latin typeface="Calibri"/>
                <a:cs typeface="Calibri"/>
              </a:rPr>
              <a:t>Computer  Vision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Microsoft: </a:t>
            </a:r>
            <a:r>
              <a:rPr dirty="0" sz="2000" spc="-5">
                <a:solidFill>
                  <a:srgbClr val="342CD3"/>
                </a:solidFill>
                <a:latin typeface="Calibri"/>
                <a:cs typeface="Calibri"/>
              </a:rPr>
              <a:t>Vision</a:t>
            </a:r>
            <a:r>
              <a:rPr dirty="0" sz="2000" spc="5">
                <a:solidFill>
                  <a:srgbClr val="342CD3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342CD3"/>
                </a:solidFill>
                <a:latin typeface="Calibri"/>
                <a:cs typeface="Calibri"/>
              </a:rPr>
              <a:t>SDK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XMegaWave: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342CD3"/>
                </a:solidFill>
                <a:latin typeface="Calibri"/>
                <a:cs typeface="Calibri"/>
              </a:rPr>
              <a:t>XMegaWave</a:t>
            </a:r>
            <a:endParaRPr sz="2000">
              <a:latin typeface="Calibri"/>
              <a:cs typeface="Calibri"/>
            </a:endParaRPr>
          </a:p>
          <a:p>
            <a:pPr lvl="1" marL="538480" indent="-228600">
              <a:lnSpc>
                <a:spcPct val="100000"/>
              </a:lnSpc>
              <a:spcBef>
                <a:spcPts val="484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UTHSCSA: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342CD3"/>
                </a:solidFill>
                <a:latin typeface="Calibri"/>
                <a:cs typeface="Calibri"/>
              </a:rPr>
              <a:t>ImageTool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67199" y="4428882"/>
            <a:ext cx="3982117" cy="2103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2015" y="5898896"/>
            <a:ext cx="317182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9933FF"/>
                </a:solidFill>
                <a:latin typeface="Arial"/>
                <a:cs typeface="Arial"/>
              </a:rPr>
              <a:t>Slide borrowed from</a:t>
            </a:r>
            <a:r>
              <a:rPr dirty="0" sz="2000" spc="-130">
                <a:solidFill>
                  <a:srgbClr val="9933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9933FF"/>
                </a:solidFill>
                <a:latin typeface="Arial"/>
                <a:cs typeface="Arial"/>
              </a:rPr>
              <a:t>CAIRO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2684" y="104647"/>
            <a:ext cx="415861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80"/>
              <a:t>VISION</a:t>
            </a:r>
            <a:r>
              <a:rPr dirty="0" sz="3500" spc="-275"/>
              <a:t> </a:t>
            </a:r>
            <a:r>
              <a:rPr dirty="0" sz="3500" spc="-110"/>
              <a:t>APPLICATIONS</a:t>
            </a:r>
            <a:endParaRPr sz="3500"/>
          </a:p>
        </p:txBody>
      </p:sp>
      <p:sp>
        <p:nvSpPr>
          <p:cNvPr id="6" name="object 6"/>
          <p:cNvSpPr txBox="1"/>
          <p:nvPr/>
        </p:nvSpPr>
        <p:spPr>
          <a:xfrm>
            <a:off x="529539" y="761745"/>
            <a:ext cx="5850255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1. </a:t>
            </a:r>
            <a:r>
              <a:rPr dirty="0" sz="2000" spc="-5">
                <a:solidFill>
                  <a:srgbClr val="990000"/>
                </a:solidFill>
                <a:latin typeface="Calibri"/>
                <a:cs typeface="Calibri"/>
              </a:rPr>
              <a:t>OBJECT</a:t>
            </a:r>
            <a:r>
              <a:rPr dirty="0" sz="2000" spc="-55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dirty="0" sz="2000" spc="-30">
                <a:solidFill>
                  <a:srgbClr val="990000"/>
                </a:solidFill>
                <a:latin typeface="Calibri"/>
                <a:cs typeface="Calibri"/>
              </a:rPr>
              <a:t>LOCATION</a:t>
            </a:r>
            <a:endParaRPr sz="2000">
              <a:latin typeface="Calibri"/>
              <a:cs typeface="Calibri"/>
            </a:endParaRPr>
          </a:p>
          <a:p>
            <a:pPr marL="812800">
              <a:lnSpc>
                <a:spcPct val="100000"/>
              </a:lnSpc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object handling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processing:</a:t>
            </a:r>
            <a:endParaRPr sz="2000">
              <a:latin typeface="Calibri"/>
              <a:cs typeface="Calibri"/>
            </a:endParaRPr>
          </a:p>
          <a:p>
            <a:pPr algn="ctr" marR="1131570">
              <a:lnSpc>
                <a:spcPct val="100000"/>
              </a:lnSpc>
            </a:pP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-Position</a:t>
            </a:r>
            <a:r>
              <a:rPr dirty="0" sz="2000" spc="15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-Orientation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2. </a:t>
            </a:r>
            <a:r>
              <a:rPr dirty="0" sz="2000" spc="-5">
                <a:solidFill>
                  <a:srgbClr val="990000"/>
                </a:solidFill>
                <a:latin typeface="Calibri"/>
                <a:cs typeface="Calibri"/>
              </a:rPr>
              <a:t>OBJECT</a:t>
            </a:r>
            <a:r>
              <a:rPr dirty="0" sz="2000" spc="-6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90000"/>
                </a:solidFill>
                <a:latin typeface="Calibri"/>
                <a:cs typeface="Calibri"/>
              </a:rPr>
              <a:t>PROPERTIES</a:t>
            </a:r>
            <a:endParaRPr sz="2000">
              <a:latin typeface="Calibri"/>
              <a:cs typeface="Calibri"/>
            </a:endParaRPr>
          </a:p>
          <a:p>
            <a:pPr marL="812800">
              <a:lnSpc>
                <a:spcPct val="100000"/>
              </a:lnSpc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inspection,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identification,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measurement: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29232" y="2286126"/>
            <a:ext cx="86741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solidFill>
                  <a:srgbClr val="9933FF"/>
                </a:solidFill>
                <a:latin typeface="Calibri"/>
                <a:cs typeface="Calibri"/>
              </a:rPr>
              <a:t>-Size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-Shape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spc="-35">
                <a:solidFill>
                  <a:srgbClr val="9933FF"/>
                </a:solidFill>
                <a:latin typeface="Calibri"/>
                <a:cs typeface="Calibri"/>
              </a:rPr>
              <a:t>-Texture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0085" y="2286126"/>
            <a:ext cx="308483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-Area</a:t>
            </a:r>
            <a:endParaRPr sz="20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</a:pP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-Periphery length </a:t>
            </a: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/ </a:t>
            </a: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area</a:t>
            </a:r>
            <a:r>
              <a:rPr dirty="0" sz="2000" spc="-45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9933FF"/>
                </a:solidFill>
                <a:latin typeface="Calibri"/>
                <a:cs typeface="Calibri"/>
              </a:rPr>
              <a:t>ratio</a:t>
            </a:r>
            <a:endParaRPr sz="20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</a:pP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-Repetition </a:t>
            </a: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of</a:t>
            </a:r>
            <a:r>
              <a:rPr dirty="0" sz="2000" spc="-20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9933FF"/>
                </a:solidFill>
                <a:latin typeface="Calibri"/>
                <a:cs typeface="Calibri"/>
              </a:rPr>
              <a:t>pattern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9539" y="3200781"/>
            <a:ext cx="5240020" cy="24657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12215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-Properties </a:t>
            </a: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of internal</a:t>
            </a:r>
            <a:r>
              <a:rPr dirty="0" sz="2000" spc="35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9933FF"/>
                </a:solidFill>
                <a:latin typeface="Calibri"/>
                <a:cs typeface="Calibri"/>
              </a:rPr>
              <a:t>features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3. </a:t>
            </a:r>
            <a:r>
              <a:rPr dirty="0" sz="2000" spc="-45">
                <a:solidFill>
                  <a:srgbClr val="990000"/>
                </a:solidFill>
                <a:latin typeface="Calibri"/>
                <a:cs typeface="Calibri"/>
              </a:rPr>
              <a:t>SPATIAL</a:t>
            </a:r>
            <a:r>
              <a:rPr dirty="0" sz="2000" spc="-3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990000"/>
                </a:solidFill>
                <a:latin typeface="Calibri"/>
                <a:cs typeface="Calibri"/>
              </a:rPr>
              <a:t>RELATIONS</a:t>
            </a:r>
            <a:endParaRPr sz="2000">
              <a:latin typeface="Calibri"/>
              <a:cs typeface="Calibri"/>
            </a:endParaRPr>
          </a:p>
          <a:p>
            <a:pPr marL="812800">
              <a:lnSpc>
                <a:spcPct val="100000"/>
              </a:lnSpc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Used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task</a:t>
            </a:r>
            <a:r>
              <a:rPr dirty="0" sz="2000" spc="1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verification</a:t>
            </a:r>
            <a:endParaRPr sz="20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</a:pPr>
            <a:r>
              <a:rPr dirty="0" sz="2000" spc="-15">
                <a:solidFill>
                  <a:srgbClr val="9933FF"/>
                </a:solidFill>
                <a:latin typeface="Calibri"/>
                <a:cs typeface="Calibri"/>
              </a:rPr>
              <a:t>-Relative</a:t>
            </a:r>
            <a:r>
              <a:rPr dirty="0" sz="2000" spc="20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positions</a:t>
            </a:r>
            <a:endParaRPr sz="20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  <a:tabLst>
                <a:tab pos="3594100" algn="l"/>
              </a:tabLst>
            </a:pPr>
            <a:r>
              <a:rPr dirty="0" sz="2000" spc="-15">
                <a:solidFill>
                  <a:srgbClr val="9933FF"/>
                </a:solidFill>
                <a:latin typeface="Calibri"/>
                <a:cs typeface="Calibri"/>
              </a:rPr>
              <a:t>-Relative</a:t>
            </a:r>
            <a:r>
              <a:rPr dirty="0" sz="2000" spc="45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orientations	</a:t>
            </a: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-Occlusions</a:t>
            </a:r>
            <a:endParaRPr sz="20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  <a:tabLst>
                <a:tab pos="2684145" algn="l"/>
              </a:tabLst>
            </a:pP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-Alignments	-Connectivity</a:t>
            </a:r>
            <a:endParaRPr sz="20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4. </a:t>
            </a:r>
            <a:r>
              <a:rPr dirty="0" sz="2000" spc="-5">
                <a:solidFill>
                  <a:srgbClr val="990000"/>
                </a:solidFill>
                <a:latin typeface="Calibri"/>
                <a:cs typeface="Calibri"/>
              </a:rPr>
              <a:t>ACTION</a:t>
            </a:r>
            <a:r>
              <a:rPr dirty="0" sz="2000" spc="-5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990000"/>
                </a:solidFill>
                <a:latin typeface="Calibri"/>
                <a:cs typeface="Calibri"/>
              </a:rPr>
              <a:t>MONITORING</a:t>
            </a:r>
            <a:endParaRPr sz="200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</a:pP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Used in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actuator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control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verification: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2844" y="5639816"/>
            <a:ext cx="221551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-Direct feedback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</a:pP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-Action</a:t>
            </a:r>
            <a:r>
              <a:rPr dirty="0" sz="2000" spc="-60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confirmation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44466" y="5639816"/>
            <a:ext cx="212217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-Error</a:t>
            </a:r>
            <a:r>
              <a:rPr dirty="0" sz="2000" spc="-70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measurement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-Inspection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29232" y="6249415"/>
            <a:ext cx="30930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9933FF"/>
                </a:solidFill>
                <a:latin typeface="Calibri"/>
                <a:cs typeface="Calibri"/>
              </a:rPr>
              <a:t>-Collision </a:t>
            </a:r>
            <a:r>
              <a:rPr dirty="0" sz="2000" spc="-10">
                <a:solidFill>
                  <a:srgbClr val="9933FF"/>
                </a:solidFill>
                <a:latin typeface="Calibri"/>
                <a:cs typeface="Calibri"/>
              </a:rPr>
              <a:t>avoidance</a:t>
            </a:r>
            <a:r>
              <a:rPr dirty="0" sz="2000" spc="-40">
                <a:solidFill>
                  <a:srgbClr val="9933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9933FF"/>
                </a:solidFill>
                <a:latin typeface="Calibri"/>
                <a:cs typeface="Calibri"/>
              </a:rPr>
              <a:t>planning.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2391" y="269189"/>
            <a:ext cx="6633209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5"/>
              <a:t>MISCELLANEOUS</a:t>
            </a:r>
            <a:r>
              <a:rPr dirty="0" spc="-285"/>
              <a:t> </a:t>
            </a:r>
            <a:r>
              <a:rPr dirty="0" spc="-100"/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2719" y="1300349"/>
            <a:ext cx="4784725" cy="39389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1140" marR="571500" indent="266700">
              <a:lnSpc>
                <a:spcPct val="120100"/>
              </a:lnSpc>
              <a:spcBef>
                <a:spcPts val="95"/>
              </a:spcBef>
            </a:pPr>
            <a:r>
              <a:rPr dirty="0" sz="2400" b="1">
                <a:solidFill>
                  <a:srgbClr val="990000"/>
                </a:solidFill>
                <a:latin typeface="Arial"/>
                <a:cs typeface="Arial"/>
              </a:rPr>
              <a:t>POSITION, </a:t>
            </a:r>
            <a:r>
              <a:rPr dirty="0" sz="2400" spc="-5" b="1">
                <a:solidFill>
                  <a:srgbClr val="990000"/>
                </a:solidFill>
                <a:latin typeface="Arial"/>
                <a:cs typeface="Arial"/>
              </a:rPr>
              <a:t>VELOCITY&amp;  </a:t>
            </a:r>
            <a:r>
              <a:rPr dirty="0" sz="2400" spc="-20" b="1">
                <a:solidFill>
                  <a:srgbClr val="990000"/>
                </a:solidFill>
                <a:latin typeface="Arial"/>
                <a:cs typeface="Arial"/>
              </a:rPr>
              <a:t>ACCELERATION</a:t>
            </a:r>
            <a:r>
              <a:rPr dirty="0" sz="2400" spc="-25" b="1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990000"/>
                </a:solidFill>
                <a:latin typeface="Arial"/>
                <a:cs typeface="Arial"/>
              </a:rPr>
              <a:t>SENSORS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There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are several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of sensor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that  can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be used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determine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position of robot joints </a:t>
            </a:r>
            <a:r>
              <a:rPr dirty="0" sz="2400" spc="-25">
                <a:solidFill>
                  <a:srgbClr val="2E2B1F"/>
                </a:solidFill>
                <a:latin typeface="Calibri"/>
                <a:cs typeface="Calibri"/>
              </a:rPr>
              <a:t>like  potentiometer,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optical </a:t>
            </a:r>
            <a:r>
              <a:rPr dirty="0" sz="2400" spc="-30">
                <a:solidFill>
                  <a:srgbClr val="2E2B1F"/>
                </a:solidFill>
                <a:latin typeface="Calibri"/>
                <a:cs typeface="Calibri"/>
              </a:rPr>
              <a:t>encoder,  </a:t>
            </a:r>
            <a:r>
              <a:rPr dirty="0" sz="2400" spc="-5">
                <a:solidFill>
                  <a:srgbClr val="2E2B1F"/>
                </a:solidFill>
                <a:latin typeface="Calibri"/>
                <a:cs typeface="Calibri"/>
              </a:rPr>
              <a:t>Linear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Variable </a:t>
            </a:r>
            <a:r>
              <a:rPr dirty="0" sz="2400" spc="-15">
                <a:solidFill>
                  <a:srgbClr val="2E2B1F"/>
                </a:solidFill>
                <a:latin typeface="Calibri"/>
                <a:cs typeface="Calibri"/>
              </a:rPr>
              <a:t>Differential  </a:t>
            </a:r>
            <a:r>
              <a:rPr dirty="0" sz="2400" spc="-30">
                <a:solidFill>
                  <a:srgbClr val="2E2B1F"/>
                </a:solidFill>
                <a:latin typeface="Calibri"/>
                <a:cs typeface="Calibri"/>
              </a:rPr>
              <a:t>Transformer </a:t>
            </a:r>
            <a:r>
              <a:rPr dirty="0" sz="2400" spc="-40">
                <a:solidFill>
                  <a:srgbClr val="2E2B1F"/>
                </a:solidFill>
                <a:latin typeface="Calibri"/>
                <a:cs typeface="Calibri"/>
              </a:rPr>
              <a:t>(LVDT) </a:t>
            </a:r>
            <a:r>
              <a:rPr dirty="0" sz="2400" spc="-2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400">
                <a:solidFill>
                  <a:srgbClr val="2E2B1F"/>
                </a:solidFill>
                <a:latin typeface="Calibri"/>
                <a:cs typeface="Calibri"/>
              </a:rPr>
              <a:t>&amp; </a:t>
            </a:r>
            <a:r>
              <a:rPr dirty="0" sz="2400" spc="-50">
                <a:solidFill>
                  <a:srgbClr val="2E2B1F"/>
                </a:solidFill>
                <a:latin typeface="Calibri"/>
                <a:cs typeface="Calibri"/>
              </a:rPr>
              <a:t>Torque  </a:t>
            </a:r>
            <a:r>
              <a:rPr dirty="0" sz="2400" spc="-10">
                <a:solidFill>
                  <a:srgbClr val="2E2B1F"/>
                </a:solidFill>
                <a:latin typeface="Calibri"/>
                <a:cs typeface="Calibri"/>
              </a:rPr>
              <a:t>Sensors.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4939" y="444449"/>
            <a:ext cx="175577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10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Potentiometer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69240" y="1311909"/>
            <a:ext cx="376555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Potentiometer transducers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can be  used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 both linear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 angular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displacement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3062" y="2625661"/>
            <a:ext cx="8610600" cy="3614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87700" y="5779719"/>
            <a:ext cx="476059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lphaLcParenBoth"/>
              <a:tabLst>
                <a:tab pos="355600" algn="l"/>
              </a:tabLst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Potentiometer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lphaLcParenBoth"/>
              <a:tabLst>
                <a:tab pos="355600" algn="l"/>
              </a:tabLst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(b) Schematic diagram </a:t>
            </a: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the</a:t>
            </a:r>
            <a:r>
              <a:rPr dirty="0" sz="1800" spc="2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potentiometer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261620"/>
            <a:ext cx="56775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8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Linear</a:t>
            </a:r>
            <a:r>
              <a:rPr dirty="0" u="heavy" sz="2400" spc="-254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 spc="-10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Variable</a:t>
            </a:r>
            <a:r>
              <a:rPr dirty="0" u="heavy" sz="2400" spc="-24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 spc="-10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Differential</a:t>
            </a:r>
            <a:r>
              <a:rPr dirty="0" u="heavy" sz="2400" spc="-25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 spc="-10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Transformer</a:t>
            </a:r>
            <a:r>
              <a:rPr dirty="0" u="heavy" sz="2400" spc="-24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 spc="-12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(LVDT)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93039" y="1510030"/>
            <a:ext cx="3221355" cy="28003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4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LDVT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is a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robust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precise  device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which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produce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voltage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output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proportional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displacement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ferrous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armature 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for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measurement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robot joints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or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end-effectors.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It is much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expensive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but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outperforms 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potentiometer 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transducer.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57600" y="1219200"/>
            <a:ext cx="5486399" cy="4313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9978" y="5452668"/>
            <a:ext cx="49942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Linear </a:t>
            </a:r>
            <a:r>
              <a:rPr dirty="0" sz="1800" spc="-20">
                <a:solidFill>
                  <a:srgbClr val="2E2B1F"/>
                </a:solidFill>
                <a:latin typeface="Arial"/>
                <a:cs typeface="Arial"/>
              </a:rPr>
              <a:t>Variable </a:t>
            </a:r>
            <a:r>
              <a:rPr dirty="0" sz="1800" spc="-10">
                <a:solidFill>
                  <a:srgbClr val="2E2B1F"/>
                </a:solidFill>
                <a:latin typeface="Arial"/>
                <a:cs typeface="Arial"/>
              </a:rPr>
              <a:t>Differential Transformer</a:t>
            </a:r>
            <a:r>
              <a:rPr dirty="0" sz="1800" spc="5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2E2B1F"/>
                </a:solidFill>
                <a:latin typeface="Arial"/>
                <a:cs typeface="Arial"/>
              </a:rPr>
              <a:t>(LVDT)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0070"/>
            <a:ext cx="283591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10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Force</a:t>
            </a:r>
            <a:r>
              <a:rPr dirty="0" u="heavy" sz="2400" spc="-24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&amp;</a:t>
            </a:r>
            <a:r>
              <a:rPr dirty="0" u="heavy" sz="2400" spc="-229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 spc="-12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Torque</a:t>
            </a:r>
            <a:r>
              <a:rPr dirty="0" u="heavy" sz="2400" spc="-24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400" spc="-8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Sensors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104774" y="2056129"/>
            <a:ext cx="28956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05"/>
              </a:lnSpc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67200" y="1196975"/>
            <a:ext cx="4876799" cy="2562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1705482"/>
            <a:ext cx="7684134" cy="270383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241300" marR="4221480" indent="-229235">
              <a:lnSpc>
                <a:spcPct val="90000"/>
              </a:lnSpc>
              <a:spcBef>
                <a:spcPts val="34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transducers are often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based on displacement principl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There various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type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and 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torque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transducer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available 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commercially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4216400" marR="5080" indent="-127000">
              <a:lnSpc>
                <a:spcPct val="110000"/>
              </a:lnSpc>
            </a:pPr>
            <a:r>
              <a:rPr dirty="0" sz="1800">
                <a:solidFill>
                  <a:srgbClr val="2E2B1F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force-measuring device based</a:t>
            </a:r>
            <a:r>
              <a:rPr dirty="0" sz="1800" spc="-8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Arial"/>
                <a:cs typeface="Arial"/>
              </a:rPr>
              <a:t>on  a compression spring and</a:t>
            </a:r>
            <a:r>
              <a:rPr dirty="0" sz="1800" spc="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2E2B1F"/>
                </a:solidFill>
                <a:latin typeface="Arial"/>
                <a:cs typeface="Arial"/>
              </a:rPr>
              <a:t>LDVT.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09659" y="3140968"/>
            <a:ext cx="152400" cy="715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25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05"/>
              </a:lnSpc>
              <a:spcBef>
                <a:spcPts val="240"/>
              </a:spcBef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KIO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80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80"/>
              </a:lnSpc>
            </a:pPr>
            <a:r>
              <a:rPr dirty="0" sz="1200" spc="-5">
                <a:solidFill>
                  <a:srgbClr val="DFDCB7"/>
                </a:solidFill>
                <a:latin typeface="Calibri"/>
                <a:cs typeface="Calibri"/>
              </a:rPr>
              <a:t>CH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805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994"/>
              </a:lnSpc>
            </a:pPr>
            <a:r>
              <a:rPr dirty="0" sz="1200">
                <a:solidFill>
                  <a:srgbClr val="DFDCB7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465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12594" y="5209794"/>
            <a:ext cx="417639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This figure illustrate a tension load</a:t>
            </a:r>
            <a:r>
              <a:rPr dirty="0" sz="1800" spc="45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cell.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It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can </a:t>
            </a: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be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used </a:t>
            </a: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measure </a:t>
            </a: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the</a:t>
            </a:r>
            <a:r>
              <a:rPr dirty="0" sz="1800" spc="-30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force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required </a:t>
            </a:r>
            <a:r>
              <a:rPr dirty="0" sz="1800">
                <a:solidFill>
                  <a:srgbClr val="AF1C1C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pick up heavy load in</a:t>
            </a:r>
            <a:r>
              <a:rPr dirty="0" sz="1800" spc="25">
                <a:solidFill>
                  <a:srgbClr val="AF1C1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AF1C1C"/>
                </a:solidFill>
                <a:latin typeface="Arial"/>
                <a:cs typeface="Arial"/>
              </a:rPr>
              <a:t>industry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611250"/>
            <a:ext cx="33458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2800" spc="-11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Force </a:t>
            </a:r>
            <a:r>
              <a:rPr dirty="0" u="heavy" sz="2800" spc="-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&amp;</a:t>
            </a:r>
            <a:r>
              <a:rPr dirty="0" u="heavy" sz="2800" spc="-46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800" spc="-13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Torque </a:t>
            </a:r>
            <a:r>
              <a:rPr dirty="0" u="heavy" sz="2800" spc="-8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Sensors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50240" y="1737486"/>
            <a:ext cx="2948940" cy="3154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800" spc="-15">
                <a:solidFill>
                  <a:srgbClr val="663300"/>
                </a:solidFill>
                <a:latin typeface="Calibri"/>
                <a:cs typeface="Calibri"/>
              </a:rPr>
              <a:t>Force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can </a:t>
            </a: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be measured using 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piezoelectric</a:t>
            </a:r>
            <a:r>
              <a:rPr dirty="0" sz="1800" spc="25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principle.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A9A47B"/>
              </a:buClr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241300" marR="145415" indent="-229235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Figure shows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load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washer 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type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piezoelectric </a:t>
            </a:r>
            <a:r>
              <a:rPr dirty="0" sz="1800" spc="-20">
                <a:solidFill>
                  <a:srgbClr val="3333FF"/>
                </a:solidFill>
                <a:latin typeface="Calibri"/>
                <a:cs typeface="Calibri"/>
              </a:rPr>
              <a:t>force  </a:t>
            </a:r>
            <a:r>
              <a:rPr dirty="0" sz="1800" spc="-25">
                <a:solidFill>
                  <a:srgbClr val="3333FF"/>
                </a:solidFill>
                <a:latin typeface="Calibri"/>
                <a:cs typeface="Calibri"/>
              </a:rPr>
              <a:t>transducer.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It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is designed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to 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measure axial </a:t>
            </a:r>
            <a:r>
              <a:rPr dirty="0" sz="1800" spc="-15">
                <a:solidFill>
                  <a:srgbClr val="3333FF"/>
                </a:solidFill>
                <a:latin typeface="Calibri"/>
                <a:cs typeface="Calibri"/>
              </a:rPr>
              <a:t>forces.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It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is  preloaded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when 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manufactured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and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can 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measure both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tensile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and 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compressive</a:t>
            </a:r>
            <a:r>
              <a:rPr dirty="0" sz="1800" spc="-15">
                <a:solidFill>
                  <a:srgbClr val="3333FF"/>
                </a:solidFill>
                <a:latin typeface="Calibri"/>
                <a:cs typeface="Calibri"/>
              </a:rPr>
              <a:t> forces.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03751" y="2097151"/>
            <a:ext cx="4762500" cy="317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611250"/>
            <a:ext cx="33458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2800" spc="-11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Force </a:t>
            </a:r>
            <a:r>
              <a:rPr dirty="0" u="heavy" sz="2800" spc="-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&amp;</a:t>
            </a:r>
            <a:r>
              <a:rPr dirty="0" u="heavy" sz="2800" spc="-46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 </a:t>
            </a:r>
            <a:r>
              <a:rPr dirty="0" u="heavy" sz="2800" spc="-13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Torque </a:t>
            </a:r>
            <a:r>
              <a:rPr dirty="0" u="heavy" sz="2800" spc="-85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</a:rPr>
              <a:t>Sensors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3511529" y="1824761"/>
            <a:ext cx="181610" cy="2259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0"/>
              </a:lnSpc>
            </a:pPr>
            <a:r>
              <a:rPr dirty="0" sz="1800">
                <a:solidFill>
                  <a:srgbClr val="663300"/>
                </a:solidFill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4604">
              <a:lnSpc>
                <a:spcPct val="100000"/>
              </a:lnSpc>
              <a:spcBef>
                <a:spcPts val="1405"/>
              </a:spcBef>
            </a:pP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517" y="1754835"/>
            <a:ext cx="2879090" cy="2604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solidFill>
                  <a:srgbClr val="663300"/>
                </a:solidFill>
                <a:latin typeface="Calibri"/>
                <a:cs typeface="Calibri"/>
              </a:rPr>
              <a:t>Measured using</a:t>
            </a:r>
            <a:r>
              <a:rPr dirty="0" sz="1800" spc="-2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piezoelectri</a:t>
            </a:r>
            <a:endParaRPr sz="1800">
              <a:latin typeface="Calibri"/>
              <a:cs typeface="Calibri"/>
            </a:endParaRPr>
          </a:p>
          <a:p>
            <a:pPr marL="240665">
              <a:lnSpc>
                <a:spcPct val="100000"/>
              </a:lnSpc>
            </a:pPr>
            <a:r>
              <a:rPr dirty="0" sz="1800" spc="-10">
                <a:solidFill>
                  <a:srgbClr val="663300"/>
                </a:solidFill>
                <a:latin typeface="Calibri"/>
                <a:cs typeface="Calibri"/>
              </a:rPr>
              <a:t>principle.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240665" marR="5080" indent="-228600">
              <a:lnSpc>
                <a:spcPct val="100000"/>
              </a:lnSpc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Figure shows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three-  component dynamometer  </a:t>
            </a:r>
            <a:r>
              <a:rPr dirty="0" sz="1800">
                <a:solidFill>
                  <a:srgbClr val="3333FF"/>
                </a:solidFill>
                <a:latin typeface="Calibri"/>
                <a:cs typeface="Calibri"/>
              </a:rPr>
              <a:t>type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piezoelectric </a:t>
            </a:r>
            <a:r>
              <a:rPr dirty="0" sz="1800" spc="-20">
                <a:solidFill>
                  <a:srgbClr val="3333FF"/>
                </a:solidFill>
                <a:latin typeface="Calibri"/>
                <a:cs typeface="Calibri"/>
              </a:rPr>
              <a:t>force 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transducer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that measures  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three orthogonal </a:t>
            </a:r>
            <a:r>
              <a:rPr dirty="0" sz="1800" spc="-5">
                <a:solidFill>
                  <a:srgbClr val="3333FF"/>
                </a:solidFill>
                <a:latin typeface="Calibri"/>
                <a:cs typeface="Calibri"/>
              </a:rPr>
              <a:t>componen  of</a:t>
            </a:r>
            <a:r>
              <a:rPr dirty="0" sz="1800" spc="-1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333FF"/>
                </a:solidFill>
                <a:latin typeface="Calibri"/>
                <a:cs typeface="Calibri"/>
              </a:rPr>
              <a:t>force.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27425" y="1520825"/>
            <a:ext cx="5616574" cy="3832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571064"/>
            <a:ext cx="5245735" cy="1031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90">
                <a:solidFill>
                  <a:srgbClr val="000099"/>
                </a:solidFill>
              </a:rPr>
              <a:t>Motor</a:t>
            </a:r>
            <a:r>
              <a:rPr dirty="0" sz="6600" spc="-285">
                <a:solidFill>
                  <a:srgbClr val="000099"/>
                </a:solidFill>
              </a:rPr>
              <a:t> </a:t>
            </a:r>
            <a:r>
              <a:rPr dirty="0" sz="6600" spc="-85">
                <a:solidFill>
                  <a:srgbClr val="000099"/>
                </a:solidFill>
              </a:rPr>
              <a:t>Encoder</a:t>
            </a:r>
            <a:endParaRPr sz="660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7071359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0">
                <a:solidFill>
                  <a:srgbClr val="000099"/>
                </a:solidFill>
              </a:rPr>
              <a:t>Incremental </a:t>
            </a:r>
            <a:r>
              <a:rPr dirty="0" spc="-90">
                <a:solidFill>
                  <a:srgbClr val="000099"/>
                </a:solidFill>
              </a:rPr>
              <a:t>Optical</a:t>
            </a:r>
            <a:r>
              <a:rPr dirty="0" spc="-330">
                <a:solidFill>
                  <a:srgbClr val="000099"/>
                </a:solidFill>
              </a:rPr>
              <a:t> </a:t>
            </a:r>
            <a:r>
              <a:rPr dirty="0" spc="-95">
                <a:solidFill>
                  <a:srgbClr val="000099"/>
                </a:solidFill>
              </a:rPr>
              <a:t>Encoders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5209" y="1720113"/>
            <a:ext cx="1031240" cy="78740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37160" indent="-125095">
              <a:lnSpc>
                <a:spcPct val="100000"/>
              </a:lnSpc>
              <a:spcBef>
                <a:spcPts val="1180"/>
              </a:spcBef>
              <a:buChar char="-"/>
              <a:tabLst>
                <a:tab pos="137795" algn="l"/>
              </a:tabLst>
            </a:pPr>
            <a:r>
              <a:rPr dirty="0" sz="1600" spc="-5">
                <a:solidFill>
                  <a:srgbClr val="2E2B1F"/>
                </a:solidFill>
                <a:latin typeface="Arial"/>
                <a:cs typeface="Arial"/>
              </a:rPr>
              <a:t>direction</a:t>
            </a:r>
            <a:endParaRPr sz="1600">
              <a:latin typeface="Arial"/>
              <a:cs typeface="Arial"/>
            </a:endParaRPr>
          </a:p>
          <a:p>
            <a:pPr marL="137160" indent="-125095">
              <a:lnSpc>
                <a:spcPct val="100000"/>
              </a:lnSpc>
              <a:spcBef>
                <a:spcPts val="1080"/>
              </a:spcBef>
              <a:buChar char="-"/>
              <a:tabLst>
                <a:tab pos="137795" algn="l"/>
              </a:tabLst>
            </a:pPr>
            <a:r>
              <a:rPr dirty="0" sz="1600" spc="-5">
                <a:solidFill>
                  <a:srgbClr val="2E2B1F"/>
                </a:solidFill>
                <a:latin typeface="Arial"/>
                <a:cs typeface="Arial"/>
              </a:rPr>
              <a:t>resolution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05200" y="1143000"/>
            <a:ext cx="2641600" cy="1349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432175" y="2616834"/>
            <a:ext cx="11493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light</a:t>
            </a:r>
            <a:r>
              <a:rPr dirty="0" sz="1800" spc="-90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emitter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0828" y="1625853"/>
            <a:ext cx="1084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light</a:t>
            </a:r>
            <a:r>
              <a:rPr dirty="0" sz="1800" spc="-90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Times New Roman"/>
                <a:cs typeface="Times New Roman"/>
              </a:rPr>
              <a:t>sensor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83553" y="2235834"/>
            <a:ext cx="802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decode  c</a:t>
            </a:r>
            <a:r>
              <a:rPr dirty="0" sz="1800" spc="5">
                <a:solidFill>
                  <a:srgbClr val="2E2B1F"/>
                </a:solidFill>
                <a:latin typeface="Times New Roman"/>
                <a:cs typeface="Times New Roman"/>
              </a:rPr>
              <a:t>i</a:t>
            </a: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rcui</a:t>
            </a:r>
            <a:r>
              <a:rPr dirty="0" sz="1800" spc="5">
                <a:solidFill>
                  <a:srgbClr val="2E2B1F"/>
                </a:solidFill>
                <a:latin typeface="Times New Roman"/>
                <a:cs typeface="Times New Roman"/>
              </a:rPr>
              <a:t>t</a:t>
            </a: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ry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63821" y="2143125"/>
            <a:ext cx="400685" cy="537210"/>
          </a:xfrm>
          <a:custGeom>
            <a:avLst/>
            <a:gdLst/>
            <a:ahLst/>
            <a:cxnLst/>
            <a:rect l="l" t="t" r="r" b="b"/>
            <a:pathLst>
              <a:path w="400685" h="537210">
                <a:moveTo>
                  <a:pt x="363205" y="66787"/>
                </a:moveTo>
                <a:lnTo>
                  <a:pt x="355218" y="85344"/>
                </a:lnTo>
                <a:lnTo>
                  <a:pt x="345948" y="104775"/>
                </a:lnTo>
                <a:lnTo>
                  <a:pt x="336423" y="124205"/>
                </a:lnTo>
                <a:lnTo>
                  <a:pt x="316738" y="163322"/>
                </a:lnTo>
                <a:lnTo>
                  <a:pt x="307466" y="183514"/>
                </a:lnTo>
                <a:lnTo>
                  <a:pt x="288543" y="220852"/>
                </a:lnTo>
                <a:lnTo>
                  <a:pt x="246506" y="277240"/>
                </a:lnTo>
                <a:lnTo>
                  <a:pt x="239267" y="286512"/>
                </a:lnTo>
                <a:lnTo>
                  <a:pt x="232537" y="295275"/>
                </a:lnTo>
                <a:lnTo>
                  <a:pt x="221106" y="310007"/>
                </a:lnTo>
                <a:lnTo>
                  <a:pt x="216915" y="315595"/>
                </a:lnTo>
                <a:lnTo>
                  <a:pt x="213867" y="319786"/>
                </a:lnTo>
                <a:lnTo>
                  <a:pt x="212725" y="321563"/>
                </a:lnTo>
                <a:lnTo>
                  <a:pt x="189229" y="352171"/>
                </a:lnTo>
                <a:lnTo>
                  <a:pt x="142112" y="408304"/>
                </a:lnTo>
                <a:lnTo>
                  <a:pt x="91566" y="458850"/>
                </a:lnTo>
                <a:lnTo>
                  <a:pt x="48894" y="493649"/>
                </a:lnTo>
                <a:lnTo>
                  <a:pt x="17144" y="515620"/>
                </a:lnTo>
                <a:lnTo>
                  <a:pt x="0" y="526541"/>
                </a:lnTo>
                <a:lnTo>
                  <a:pt x="6857" y="537210"/>
                </a:lnTo>
                <a:lnTo>
                  <a:pt x="40512" y="515365"/>
                </a:lnTo>
                <a:lnTo>
                  <a:pt x="71374" y="492378"/>
                </a:lnTo>
                <a:lnTo>
                  <a:pt x="126237" y="443484"/>
                </a:lnTo>
                <a:lnTo>
                  <a:pt x="175513" y="389382"/>
                </a:lnTo>
                <a:lnTo>
                  <a:pt x="222757" y="329311"/>
                </a:lnTo>
                <a:lnTo>
                  <a:pt x="224536" y="326771"/>
                </a:lnTo>
                <a:lnTo>
                  <a:pt x="227202" y="323088"/>
                </a:lnTo>
                <a:lnTo>
                  <a:pt x="231266" y="317626"/>
                </a:lnTo>
                <a:lnTo>
                  <a:pt x="236474" y="311023"/>
                </a:lnTo>
                <a:lnTo>
                  <a:pt x="242569" y="303022"/>
                </a:lnTo>
                <a:lnTo>
                  <a:pt x="249300" y="294259"/>
                </a:lnTo>
                <a:lnTo>
                  <a:pt x="256539" y="284988"/>
                </a:lnTo>
                <a:lnTo>
                  <a:pt x="264159" y="275082"/>
                </a:lnTo>
                <a:lnTo>
                  <a:pt x="286384" y="245745"/>
                </a:lnTo>
                <a:lnTo>
                  <a:pt x="292988" y="236474"/>
                </a:lnTo>
                <a:lnTo>
                  <a:pt x="298957" y="228219"/>
                </a:lnTo>
                <a:lnTo>
                  <a:pt x="303911" y="220725"/>
                </a:lnTo>
                <a:lnTo>
                  <a:pt x="307975" y="214502"/>
                </a:lnTo>
                <a:lnTo>
                  <a:pt x="310641" y="209423"/>
                </a:lnTo>
                <a:lnTo>
                  <a:pt x="319277" y="188340"/>
                </a:lnTo>
                <a:lnTo>
                  <a:pt x="328294" y="168655"/>
                </a:lnTo>
                <a:lnTo>
                  <a:pt x="347725" y="129921"/>
                </a:lnTo>
                <a:lnTo>
                  <a:pt x="357377" y="110489"/>
                </a:lnTo>
                <a:lnTo>
                  <a:pt x="366649" y="90804"/>
                </a:lnTo>
                <a:lnTo>
                  <a:pt x="374771" y="72061"/>
                </a:lnTo>
                <a:lnTo>
                  <a:pt x="363205" y="66787"/>
                </a:lnTo>
                <a:close/>
              </a:path>
              <a:path w="400685" h="537210">
                <a:moveTo>
                  <a:pt x="394507" y="55245"/>
                </a:moveTo>
                <a:lnTo>
                  <a:pt x="368173" y="55245"/>
                </a:lnTo>
                <a:lnTo>
                  <a:pt x="379856" y="60325"/>
                </a:lnTo>
                <a:lnTo>
                  <a:pt x="374771" y="72061"/>
                </a:lnTo>
                <a:lnTo>
                  <a:pt x="391921" y="79883"/>
                </a:lnTo>
                <a:lnTo>
                  <a:pt x="394507" y="55245"/>
                </a:lnTo>
                <a:close/>
              </a:path>
              <a:path w="400685" h="537210">
                <a:moveTo>
                  <a:pt x="368173" y="55245"/>
                </a:moveTo>
                <a:lnTo>
                  <a:pt x="363205" y="66787"/>
                </a:lnTo>
                <a:lnTo>
                  <a:pt x="374771" y="72061"/>
                </a:lnTo>
                <a:lnTo>
                  <a:pt x="379856" y="60325"/>
                </a:lnTo>
                <a:lnTo>
                  <a:pt x="368173" y="55245"/>
                </a:lnTo>
                <a:close/>
              </a:path>
              <a:path w="400685" h="537210">
                <a:moveTo>
                  <a:pt x="400303" y="0"/>
                </a:moveTo>
                <a:lnTo>
                  <a:pt x="345693" y="58800"/>
                </a:lnTo>
                <a:lnTo>
                  <a:pt x="363205" y="66787"/>
                </a:lnTo>
                <a:lnTo>
                  <a:pt x="368173" y="55245"/>
                </a:lnTo>
                <a:lnTo>
                  <a:pt x="394507" y="55245"/>
                </a:lnTo>
                <a:lnTo>
                  <a:pt x="400303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95498" y="2153920"/>
            <a:ext cx="796290" cy="551180"/>
          </a:xfrm>
          <a:custGeom>
            <a:avLst/>
            <a:gdLst/>
            <a:ahLst/>
            <a:cxnLst/>
            <a:rect l="l" t="t" r="r" b="b"/>
            <a:pathLst>
              <a:path w="796289" h="551180">
                <a:moveTo>
                  <a:pt x="76472" y="19514"/>
                </a:moveTo>
                <a:lnTo>
                  <a:pt x="75741" y="32187"/>
                </a:lnTo>
                <a:lnTo>
                  <a:pt x="94233" y="33908"/>
                </a:lnTo>
                <a:lnTo>
                  <a:pt x="104775" y="35687"/>
                </a:lnTo>
                <a:lnTo>
                  <a:pt x="114934" y="37718"/>
                </a:lnTo>
                <a:lnTo>
                  <a:pt x="124332" y="40131"/>
                </a:lnTo>
                <a:lnTo>
                  <a:pt x="133476" y="43052"/>
                </a:lnTo>
                <a:lnTo>
                  <a:pt x="133857" y="43052"/>
                </a:lnTo>
                <a:lnTo>
                  <a:pt x="134238" y="43179"/>
                </a:lnTo>
                <a:lnTo>
                  <a:pt x="163575" y="46862"/>
                </a:lnTo>
                <a:lnTo>
                  <a:pt x="191769" y="51942"/>
                </a:lnTo>
                <a:lnTo>
                  <a:pt x="245363" y="65912"/>
                </a:lnTo>
                <a:lnTo>
                  <a:pt x="294131" y="85725"/>
                </a:lnTo>
                <a:lnTo>
                  <a:pt x="337946" y="111759"/>
                </a:lnTo>
                <a:lnTo>
                  <a:pt x="376174" y="144652"/>
                </a:lnTo>
                <a:lnTo>
                  <a:pt x="408686" y="185292"/>
                </a:lnTo>
                <a:lnTo>
                  <a:pt x="434848" y="234314"/>
                </a:lnTo>
                <a:lnTo>
                  <a:pt x="450088" y="276859"/>
                </a:lnTo>
                <a:lnTo>
                  <a:pt x="454532" y="293242"/>
                </a:lnTo>
                <a:lnTo>
                  <a:pt x="455294" y="294513"/>
                </a:lnTo>
                <a:lnTo>
                  <a:pt x="487425" y="338835"/>
                </a:lnTo>
                <a:lnTo>
                  <a:pt x="522605" y="379856"/>
                </a:lnTo>
                <a:lnTo>
                  <a:pt x="560577" y="417194"/>
                </a:lnTo>
                <a:lnTo>
                  <a:pt x="601471" y="450976"/>
                </a:lnTo>
                <a:lnTo>
                  <a:pt x="645032" y="481329"/>
                </a:lnTo>
                <a:lnTo>
                  <a:pt x="691388" y="508000"/>
                </a:lnTo>
                <a:lnTo>
                  <a:pt x="740283" y="531113"/>
                </a:lnTo>
                <a:lnTo>
                  <a:pt x="791717" y="550926"/>
                </a:lnTo>
                <a:lnTo>
                  <a:pt x="796036" y="538860"/>
                </a:lnTo>
                <a:lnTo>
                  <a:pt x="770127" y="529589"/>
                </a:lnTo>
                <a:lnTo>
                  <a:pt x="745109" y="519429"/>
                </a:lnTo>
                <a:lnTo>
                  <a:pt x="697102" y="496569"/>
                </a:lnTo>
                <a:lnTo>
                  <a:pt x="651637" y="470407"/>
                </a:lnTo>
                <a:lnTo>
                  <a:pt x="608964" y="440689"/>
                </a:lnTo>
                <a:lnTo>
                  <a:pt x="568832" y="407542"/>
                </a:lnTo>
                <a:lnTo>
                  <a:pt x="531621" y="370966"/>
                </a:lnTo>
                <a:lnTo>
                  <a:pt x="497205" y="330834"/>
                </a:lnTo>
                <a:lnTo>
                  <a:pt x="467026" y="289178"/>
                </a:lnTo>
                <a:lnTo>
                  <a:pt x="466598" y="289178"/>
                </a:lnTo>
                <a:lnTo>
                  <a:pt x="465708" y="287274"/>
                </a:lnTo>
                <a:lnTo>
                  <a:pt x="466071" y="287274"/>
                </a:lnTo>
                <a:lnTo>
                  <a:pt x="462280" y="273557"/>
                </a:lnTo>
                <a:lnTo>
                  <a:pt x="446658" y="229488"/>
                </a:lnTo>
                <a:lnTo>
                  <a:pt x="419607" y="178688"/>
                </a:lnTo>
                <a:lnTo>
                  <a:pt x="385699" y="136270"/>
                </a:lnTo>
                <a:lnTo>
                  <a:pt x="345694" y="101726"/>
                </a:lnTo>
                <a:lnTo>
                  <a:pt x="300100" y="74549"/>
                </a:lnTo>
                <a:lnTo>
                  <a:pt x="249681" y="53975"/>
                </a:lnTo>
                <a:lnTo>
                  <a:pt x="194690" y="39624"/>
                </a:lnTo>
                <a:lnTo>
                  <a:pt x="137815" y="30733"/>
                </a:lnTo>
                <a:lnTo>
                  <a:pt x="136906" y="30733"/>
                </a:lnTo>
                <a:lnTo>
                  <a:pt x="135889" y="30479"/>
                </a:lnTo>
                <a:lnTo>
                  <a:pt x="136059" y="30479"/>
                </a:lnTo>
                <a:lnTo>
                  <a:pt x="128015" y="28066"/>
                </a:lnTo>
                <a:lnTo>
                  <a:pt x="117982" y="25400"/>
                </a:lnTo>
                <a:lnTo>
                  <a:pt x="107314" y="23240"/>
                </a:lnTo>
                <a:lnTo>
                  <a:pt x="96265" y="21462"/>
                </a:lnTo>
                <a:lnTo>
                  <a:pt x="76472" y="19514"/>
                </a:lnTo>
                <a:close/>
              </a:path>
              <a:path w="796289" h="551180">
                <a:moveTo>
                  <a:pt x="465708" y="287274"/>
                </a:moveTo>
                <a:lnTo>
                  <a:pt x="466598" y="289178"/>
                </a:lnTo>
                <a:lnTo>
                  <a:pt x="466312" y="288147"/>
                </a:lnTo>
                <a:lnTo>
                  <a:pt x="465708" y="287274"/>
                </a:lnTo>
                <a:close/>
              </a:path>
              <a:path w="796289" h="551180">
                <a:moveTo>
                  <a:pt x="466312" y="288147"/>
                </a:moveTo>
                <a:lnTo>
                  <a:pt x="466598" y="289178"/>
                </a:lnTo>
                <a:lnTo>
                  <a:pt x="467026" y="289178"/>
                </a:lnTo>
                <a:lnTo>
                  <a:pt x="466312" y="288147"/>
                </a:lnTo>
                <a:close/>
              </a:path>
              <a:path w="796289" h="551180">
                <a:moveTo>
                  <a:pt x="466071" y="287274"/>
                </a:moveTo>
                <a:lnTo>
                  <a:pt x="465708" y="287274"/>
                </a:lnTo>
                <a:lnTo>
                  <a:pt x="466312" y="288147"/>
                </a:lnTo>
                <a:lnTo>
                  <a:pt x="466071" y="287274"/>
                </a:lnTo>
                <a:close/>
              </a:path>
              <a:path w="796289" h="551180">
                <a:moveTo>
                  <a:pt x="77596" y="0"/>
                </a:moveTo>
                <a:lnTo>
                  <a:pt x="0" y="20954"/>
                </a:lnTo>
                <a:lnTo>
                  <a:pt x="74675" y="50672"/>
                </a:lnTo>
                <a:lnTo>
                  <a:pt x="75741" y="32187"/>
                </a:lnTo>
                <a:lnTo>
                  <a:pt x="62864" y="30987"/>
                </a:lnTo>
                <a:lnTo>
                  <a:pt x="64007" y="18287"/>
                </a:lnTo>
                <a:lnTo>
                  <a:pt x="76542" y="18287"/>
                </a:lnTo>
                <a:lnTo>
                  <a:pt x="77596" y="0"/>
                </a:lnTo>
                <a:close/>
              </a:path>
              <a:path w="796289" h="551180">
                <a:moveTo>
                  <a:pt x="64007" y="18287"/>
                </a:moveTo>
                <a:lnTo>
                  <a:pt x="62864" y="30987"/>
                </a:lnTo>
                <a:lnTo>
                  <a:pt x="75741" y="32187"/>
                </a:lnTo>
                <a:lnTo>
                  <a:pt x="76472" y="19514"/>
                </a:lnTo>
                <a:lnTo>
                  <a:pt x="64007" y="18287"/>
                </a:lnTo>
                <a:close/>
              </a:path>
              <a:path w="796289" h="551180">
                <a:moveTo>
                  <a:pt x="135889" y="30479"/>
                </a:moveTo>
                <a:lnTo>
                  <a:pt x="136906" y="30733"/>
                </a:lnTo>
                <a:lnTo>
                  <a:pt x="136192" y="30519"/>
                </a:lnTo>
                <a:lnTo>
                  <a:pt x="135889" y="30479"/>
                </a:lnTo>
                <a:close/>
              </a:path>
              <a:path w="796289" h="551180">
                <a:moveTo>
                  <a:pt x="136192" y="30519"/>
                </a:moveTo>
                <a:lnTo>
                  <a:pt x="136906" y="30733"/>
                </a:lnTo>
                <a:lnTo>
                  <a:pt x="137815" y="30733"/>
                </a:lnTo>
                <a:lnTo>
                  <a:pt x="136192" y="30519"/>
                </a:lnTo>
                <a:close/>
              </a:path>
              <a:path w="796289" h="551180">
                <a:moveTo>
                  <a:pt x="136059" y="30479"/>
                </a:moveTo>
                <a:lnTo>
                  <a:pt x="135889" y="30479"/>
                </a:lnTo>
                <a:lnTo>
                  <a:pt x="136192" y="30519"/>
                </a:lnTo>
                <a:lnTo>
                  <a:pt x="136059" y="30479"/>
                </a:lnTo>
                <a:close/>
              </a:path>
              <a:path w="796289" h="551180">
                <a:moveTo>
                  <a:pt x="76542" y="18287"/>
                </a:moveTo>
                <a:lnTo>
                  <a:pt x="64007" y="18287"/>
                </a:lnTo>
                <a:lnTo>
                  <a:pt x="76472" y="19514"/>
                </a:lnTo>
                <a:lnTo>
                  <a:pt x="76542" y="18287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572125" y="1767839"/>
            <a:ext cx="271780" cy="81915"/>
          </a:xfrm>
          <a:custGeom>
            <a:avLst/>
            <a:gdLst/>
            <a:ahLst/>
            <a:cxnLst/>
            <a:rect l="l" t="t" r="r" b="b"/>
            <a:pathLst>
              <a:path w="271779" h="81914">
                <a:moveTo>
                  <a:pt x="62611" y="31369"/>
                </a:moveTo>
                <a:lnTo>
                  <a:pt x="0" y="81661"/>
                </a:lnTo>
                <a:lnTo>
                  <a:pt x="80263" y="78994"/>
                </a:lnTo>
                <a:lnTo>
                  <a:pt x="75274" y="65532"/>
                </a:lnTo>
                <a:lnTo>
                  <a:pt x="61595" y="65532"/>
                </a:lnTo>
                <a:lnTo>
                  <a:pt x="57403" y="53594"/>
                </a:lnTo>
                <a:lnTo>
                  <a:pt x="69301" y="49418"/>
                </a:lnTo>
                <a:lnTo>
                  <a:pt x="62611" y="31369"/>
                </a:lnTo>
                <a:close/>
              </a:path>
              <a:path w="271779" h="81914">
                <a:moveTo>
                  <a:pt x="69301" y="49418"/>
                </a:moveTo>
                <a:lnTo>
                  <a:pt x="57403" y="53594"/>
                </a:lnTo>
                <a:lnTo>
                  <a:pt x="61595" y="65532"/>
                </a:lnTo>
                <a:lnTo>
                  <a:pt x="73710" y="61313"/>
                </a:lnTo>
                <a:lnTo>
                  <a:pt x="69301" y="49418"/>
                </a:lnTo>
                <a:close/>
              </a:path>
              <a:path w="271779" h="81914">
                <a:moveTo>
                  <a:pt x="73710" y="61313"/>
                </a:moveTo>
                <a:lnTo>
                  <a:pt x="61595" y="65532"/>
                </a:lnTo>
                <a:lnTo>
                  <a:pt x="75274" y="65532"/>
                </a:lnTo>
                <a:lnTo>
                  <a:pt x="73710" y="61313"/>
                </a:lnTo>
                <a:close/>
              </a:path>
              <a:path w="271779" h="81914">
                <a:moveTo>
                  <a:pt x="224282" y="0"/>
                </a:moveTo>
                <a:lnTo>
                  <a:pt x="178435" y="7620"/>
                </a:lnTo>
                <a:lnTo>
                  <a:pt x="134365" y="23875"/>
                </a:lnTo>
                <a:lnTo>
                  <a:pt x="112649" y="33020"/>
                </a:lnTo>
                <a:lnTo>
                  <a:pt x="91059" y="41783"/>
                </a:lnTo>
                <a:lnTo>
                  <a:pt x="69301" y="49418"/>
                </a:lnTo>
                <a:lnTo>
                  <a:pt x="73710" y="61313"/>
                </a:lnTo>
                <a:lnTo>
                  <a:pt x="95885" y="53594"/>
                </a:lnTo>
                <a:lnTo>
                  <a:pt x="117601" y="44704"/>
                </a:lnTo>
                <a:lnTo>
                  <a:pt x="139191" y="35560"/>
                </a:lnTo>
                <a:lnTo>
                  <a:pt x="160400" y="27050"/>
                </a:lnTo>
                <a:lnTo>
                  <a:pt x="202946" y="14859"/>
                </a:lnTo>
                <a:lnTo>
                  <a:pt x="224154" y="12700"/>
                </a:lnTo>
                <a:lnTo>
                  <a:pt x="270268" y="12700"/>
                </a:lnTo>
                <a:lnTo>
                  <a:pt x="271779" y="7747"/>
                </a:lnTo>
                <a:lnTo>
                  <a:pt x="260223" y="4190"/>
                </a:lnTo>
                <a:lnTo>
                  <a:pt x="248158" y="1650"/>
                </a:lnTo>
                <a:lnTo>
                  <a:pt x="236092" y="254"/>
                </a:lnTo>
                <a:lnTo>
                  <a:pt x="224282" y="0"/>
                </a:lnTo>
                <a:close/>
              </a:path>
              <a:path w="271779" h="81914">
                <a:moveTo>
                  <a:pt x="270268" y="12700"/>
                </a:moveTo>
                <a:lnTo>
                  <a:pt x="224154" y="12700"/>
                </a:lnTo>
                <a:lnTo>
                  <a:pt x="234823" y="12826"/>
                </a:lnTo>
                <a:lnTo>
                  <a:pt x="245617" y="13970"/>
                </a:lnTo>
                <a:lnTo>
                  <a:pt x="256412" y="16256"/>
                </a:lnTo>
                <a:lnTo>
                  <a:pt x="268097" y="19812"/>
                </a:lnTo>
                <a:lnTo>
                  <a:pt x="270268" y="1270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8600" y="4038600"/>
            <a:ext cx="8458200" cy="2247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525650" y="4087812"/>
            <a:ext cx="74930" cy="74930"/>
          </a:xfrm>
          <a:custGeom>
            <a:avLst/>
            <a:gdLst/>
            <a:ahLst/>
            <a:cxnLst/>
            <a:rect l="l" t="t" r="r" b="b"/>
            <a:pathLst>
              <a:path w="74930" h="74929">
                <a:moveTo>
                  <a:pt x="0" y="74612"/>
                </a:moveTo>
                <a:lnTo>
                  <a:pt x="74612" y="74612"/>
                </a:lnTo>
                <a:lnTo>
                  <a:pt x="74612" y="0"/>
                </a:lnTo>
                <a:lnTo>
                  <a:pt x="0" y="0"/>
                </a:lnTo>
                <a:lnTo>
                  <a:pt x="0" y="74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875789" y="4425315"/>
            <a:ext cx="353695" cy="337820"/>
          </a:xfrm>
          <a:custGeom>
            <a:avLst/>
            <a:gdLst/>
            <a:ahLst/>
            <a:cxnLst/>
            <a:rect l="l" t="t" r="r" b="b"/>
            <a:pathLst>
              <a:path w="353694" h="337820">
                <a:moveTo>
                  <a:pt x="231012" y="0"/>
                </a:moveTo>
                <a:lnTo>
                  <a:pt x="0" y="183896"/>
                </a:lnTo>
                <a:lnTo>
                  <a:pt x="122682" y="337820"/>
                </a:lnTo>
                <a:lnTo>
                  <a:pt x="353695" y="153924"/>
                </a:lnTo>
                <a:lnTo>
                  <a:pt x="231012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875789" y="4425315"/>
            <a:ext cx="353695" cy="337820"/>
          </a:xfrm>
          <a:custGeom>
            <a:avLst/>
            <a:gdLst/>
            <a:ahLst/>
            <a:cxnLst/>
            <a:rect l="l" t="t" r="r" b="b"/>
            <a:pathLst>
              <a:path w="353694" h="337820">
                <a:moveTo>
                  <a:pt x="231012" y="0"/>
                </a:moveTo>
                <a:lnTo>
                  <a:pt x="353695" y="153924"/>
                </a:lnTo>
                <a:lnTo>
                  <a:pt x="122682" y="337820"/>
                </a:lnTo>
                <a:lnTo>
                  <a:pt x="0" y="183896"/>
                </a:lnTo>
                <a:lnTo>
                  <a:pt x="231012" y="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931670" y="5987897"/>
            <a:ext cx="178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CBDBC"/>
                </a:solidFill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34744" y="5767641"/>
            <a:ext cx="280670" cy="342900"/>
          </a:xfrm>
          <a:custGeom>
            <a:avLst/>
            <a:gdLst/>
            <a:ahLst/>
            <a:cxnLst/>
            <a:rect l="l" t="t" r="r" b="b"/>
            <a:pathLst>
              <a:path w="280669" h="342900">
                <a:moveTo>
                  <a:pt x="186689" y="0"/>
                </a:moveTo>
                <a:lnTo>
                  <a:pt x="0" y="62293"/>
                </a:lnTo>
                <a:lnTo>
                  <a:pt x="93472" y="342392"/>
                </a:lnTo>
                <a:lnTo>
                  <a:pt x="280162" y="280098"/>
                </a:lnTo>
                <a:lnTo>
                  <a:pt x="186689" y="0"/>
                </a:lnTo>
                <a:close/>
              </a:path>
            </a:pathLst>
          </a:custGeom>
          <a:solidFill>
            <a:srgbClr val="9CBD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34744" y="5767641"/>
            <a:ext cx="280670" cy="342900"/>
          </a:xfrm>
          <a:custGeom>
            <a:avLst/>
            <a:gdLst/>
            <a:ahLst/>
            <a:cxnLst/>
            <a:rect l="l" t="t" r="r" b="b"/>
            <a:pathLst>
              <a:path w="280669" h="342900">
                <a:moveTo>
                  <a:pt x="280162" y="280098"/>
                </a:moveTo>
                <a:lnTo>
                  <a:pt x="93472" y="342392"/>
                </a:lnTo>
                <a:lnTo>
                  <a:pt x="0" y="62293"/>
                </a:lnTo>
                <a:lnTo>
                  <a:pt x="186689" y="0"/>
                </a:lnTo>
                <a:lnTo>
                  <a:pt x="280162" y="280098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346575" y="6049771"/>
            <a:ext cx="88391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E2B1F"/>
                </a:solidFill>
                <a:latin typeface="Arial"/>
                <a:cs typeface="Arial"/>
              </a:rPr>
              <a:t>A leads</a:t>
            </a:r>
            <a:r>
              <a:rPr dirty="0" sz="1600" spc="-15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E2B1F"/>
                </a:solidFill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4800" y="1600200"/>
            <a:ext cx="2354326" cy="2247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001266" y="2034539"/>
            <a:ext cx="353695" cy="337820"/>
          </a:xfrm>
          <a:custGeom>
            <a:avLst/>
            <a:gdLst/>
            <a:ahLst/>
            <a:cxnLst/>
            <a:rect l="l" t="t" r="r" b="b"/>
            <a:pathLst>
              <a:path w="353694" h="337819">
                <a:moveTo>
                  <a:pt x="231012" y="0"/>
                </a:moveTo>
                <a:lnTo>
                  <a:pt x="0" y="183896"/>
                </a:lnTo>
                <a:lnTo>
                  <a:pt x="122554" y="337820"/>
                </a:lnTo>
                <a:lnTo>
                  <a:pt x="353567" y="153924"/>
                </a:lnTo>
                <a:lnTo>
                  <a:pt x="231012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001266" y="2034539"/>
            <a:ext cx="353695" cy="337820"/>
          </a:xfrm>
          <a:custGeom>
            <a:avLst/>
            <a:gdLst/>
            <a:ahLst/>
            <a:cxnLst/>
            <a:rect l="l" t="t" r="r" b="b"/>
            <a:pathLst>
              <a:path w="353694" h="337819">
                <a:moveTo>
                  <a:pt x="231012" y="0"/>
                </a:moveTo>
                <a:lnTo>
                  <a:pt x="353567" y="153924"/>
                </a:lnTo>
                <a:lnTo>
                  <a:pt x="122554" y="337820"/>
                </a:lnTo>
                <a:lnTo>
                  <a:pt x="0" y="183896"/>
                </a:lnTo>
                <a:lnTo>
                  <a:pt x="231012" y="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12140" y="1092453"/>
            <a:ext cx="25977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0815" indent="-158750">
              <a:lnSpc>
                <a:spcPct val="100000"/>
              </a:lnSpc>
              <a:spcBef>
                <a:spcPts val="105"/>
              </a:spcBef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Incremental</a:t>
            </a:r>
            <a:r>
              <a:rPr dirty="0" sz="2000" spc="-10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Encoder: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209800" y="3429000"/>
            <a:ext cx="6934200" cy="711200"/>
          </a:xfrm>
          <a:custGeom>
            <a:avLst/>
            <a:gdLst/>
            <a:ahLst/>
            <a:cxnLst/>
            <a:rect l="l" t="t" r="r" b="b"/>
            <a:pathLst>
              <a:path w="6934200" h="711200">
                <a:moveTo>
                  <a:pt x="0" y="711200"/>
                </a:moveTo>
                <a:lnTo>
                  <a:pt x="6934200" y="711200"/>
                </a:lnTo>
                <a:lnTo>
                  <a:pt x="6934200" y="0"/>
                </a:lnTo>
                <a:lnTo>
                  <a:pt x="0" y="0"/>
                </a:lnTo>
                <a:lnTo>
                  <a:pt x="0" y="71120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212594" y="2997784"/>
            <a:ext cx="6426835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E2B1F"/>
                </a:solidFill>
                <a:latin typeface="Times New Roman"/>
                <a:cs typeface="Times New Roman"/>
              </a:rPr>
              <a:t>grating</a:t>
            </a:r>
            <a:endParaRPr sz="1800">
              <a:latin typeface="Times New Roman"/>
              <a:cs typeface="Times New Roman"/>
            </a:endParaRPr>
          </a:p>
          <a:p>
            <a:pPr marL="254635" indent="-166370">
              <a:lnSpc>
                <a:spcPct val="100000"/>
              </a:lnSpc>
              <a:spcBef>
                <a:spcPts val="1380"/>
              </a:spcBef>
              <a:buChar char="•"/>
              <a:tabLst>
                <a:tab pos="255270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generates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pulses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proportional to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rotation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speed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</a:t>
            </a:r>
            <a:r>
              <a:rPr dirty="0" sz="18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shaft.</a:t>
            </a:r>
            <a:endParaRPr sz="1800">
              <a:latin typeface="Calibri"/>
              <a:cs typeface="Calibri"/>
            </a:endParaRPr>
          </a:p>
          <a:p>
            <a:pPr marL="254635" indent="-166370">
              <a:lnSpc>
                <a:spcPct val="100000"/>
              </a:lnSpc>
              <a:buFont typeface="Calibri"/>
              <a:buChar char="•"/>
              <a:tabLst>
                <a:tab pos="255270" algn="l"/>
              </a:tabLst>
            </a:pPr>
            <a:r>
              <a:rPr dirty="0" sz="1800" spc="-5" b="1">
                <a:solidFill>
                  <a:srgbClr val="2E2B1F"/>
                </a:solidFill>
                <a:latin typeface="Calibri"/>
                <a:cs typeface="Calibri"/>
              </a:rPr>
              <a:t>Direction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can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also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be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indicated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with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phase</a:t>
            </a:r>
            <a:r>
              <a:rPr dirty="0" sz="18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encoder: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006600"/>
                </a:solidFill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21688" y="241757"/>
            <a:ext cx="643064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5" b="1">
                <a:solidFill>
                  <a:srgbClr val="9CBDBC"/>
                </a:solidFill>
                <a:latin typeface="Times New Roman"/>
                <a:cs typeface="Times New Roman"/>
              </a:rPr>
              <a:t>Absolute </a:t>
            </a:r>
            <a:r>
              <a:rPr dirty="0" sz="4400" b="1">
                <a:solidFill>
                  <a:srgbClr val="9CBDBC"/>
                </a:solidFill>
                <a:latin typeface="Times New Roman"/>
                <a:cs typeface="Times New Roman"/>
              </a:rPr>
              <a:t>Optical</a:t>
            </a:r>
            <a:r>
              <a:rPr dirty="0" sz="4400" spc="-25" b="1">
                <a:solidFill>
                  <a:srgbClr val="9CBDBC"/>
                </a:solidFill>
                <a:latin typeface="Times New Roman"/>
                <a:cs typeface="Times New Roman"/>
              </a:rPr>
              <a:t> </a:t>
            </a:r>
            <a:r>
              <a:rPr dirty="0" sz="4400" b="1">
                <a:solidFill>
                  <a:srgbClr val="9CBDBC"/>
                </a:solidFill>
                <a:latin typeface="Times New Roman"/>
                <a:cs typeface="Times New Roman"/>
              </a:rPr>
              <a:t>Encoders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" y="1981200"/>
            <a:ext cx="2590800" cy="257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43400" y="2133600"/>
            <a:ext cx="2357374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2400" y="4343336"/>
            <a:ext cx="5562600" cy="2059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47817" y="3348863"/>
            <a:ext cx="3068955" cy="1084580"/>
          </a:xfrm>
          <a:custGeom>
            <a:avLst/>
            <a:gdLst/>
            <a:ahLst/>
            <a:cxnLst/>
            <a:rect l="l" t="t" r="r" b="b"/>
            <a:pathLst>
              <a:path w="3068954" h="1084579">
                <a:moveTo>
                  <a:pt x="167140" y="382397"/>
                </a:moveTo>
                <a:lnTo>
                  <a:pt x="136406" y="452500"/>
                </a:lnTo>
                <a:lnTo>
                  <a:pt x="106510" y="522097"/>
                </a:lnTo>
                <a:lnTo>
                  <a:pt x="78545" y="590423"/>
                </a:lnTo>
                <a:lnTo>
                  <a:pt x="53335" y="656844"/>
                </a:lnTo>
                <a:lnTo>
                  <a:pt x="31999" y="720851"/>
                </a:lnTo>
                <a:lnTo>
                  <a:pt x="15324" y="781812"/>
                </a:lnTo>
                <a:lnTo>
                  <a:pt x="4250" y="838962"/>
                </a:lnTo>
                <a:lnTo>
                  <a:pt x="58" y="890269"/>
                </a:lnTo>
                <a:lnTo>
                  <a:pt x="0" y="892429"/>
                </a:lnTo>
                <a:lnTo>
                  <a:pt x="633" y="916178"/>
                </a:lnTo>
                <a:lnTo>
                  <a:pt x="8326" y="962025"/>
                </a:lnTo>
                <a:lnTo>
                  <a:pt x="25459" y="1001903"/>
                </a:lnTo>
                <a:lnTo>
                  <a:pt x="53132" y="1034669"/>
                </a:lnTo>
                <a:lnTo>
                  <a:pt x="92070" y="1059688"/>
                </a:lnTo>
                <a:lnTo>
                  <a:pt x="128786" y="1072895"/>
                </a:lnTo>
                <a:lnTo>
                  <a:pt x="172601" y="1081151"/>
                </a:lnTo>
                <a:lnTo>
                  <a:pt x="223782" y="1084072"/>
                </a:lnTo>
                <a:lnTo>
                  <a:pt x="242451" y="1083945"/>
                </a:lnTo>
                <a:lnTo>
                  <a:pt x="282456" y="1081786"/>
                </a:lnTo>
                <a:lnTo>
                  <a:pt x="326144" y="1077087"/>
                </a:lnTo>
                <a:lnTo>
                  <a:pt x="362081" y="1071499"/>
                </a:lnTo>
                <a:lnTo>
                  <a:pt x="224036" y="1071499"/>
                </a:lnTo>
                <a:lnTo>
                  <a:pt x="206637" y="1071118"/>
                </a:lnTo>
                <a:lnTo>
                  <a:pt x="159647" y="1066545"/>
                </a:lnTo>
                <a:lnTo>
                  <a:pt x="120112" y="1057148"/>
                </a:lnTo>
                <a:lnTo>
                  <a:pt x="78430" y="1037844"/>
                </a:lnTo>
                <a:lnTo>
                  <a:pt x="48014" y="1011428"/>
                </a:lnTo>
                <a:lnTo>
                  <a:pt x="27478" y="978154"/>
                </a:lnTo>
                <a:lnTo>
                  <a:pt x="15972" y="938403"/>
                </a:lnTo>
                <a:lnTo>
                  <a:pt x="12670" y="892429"/>
                </a:lnTo>
                <a:lnTo>
                  <a:pt x="13876" y="867410"/>
                </a:lnTo>
                <a:lnTo>
                  <a:pt x="21395" y="813562"/>
                </a:lnTo>
                <a:lnTo>
                  <a:pt x="35187" y="755269"/>
                </a:lnTo>
                <a:lnTo>
                  <a:pt x="54148" y="693419"/>
                </a:lnTo>
                <a:lnTo>
                  <a:pt x="77402" y="628523"/>
                </a:lnTo>
                <a:lnTo>
                  <a:pt x="104008" y="561339"/>
                </a:lnTo>
                <a:lnTo>
                  <a:pt x="148090" y="457581"/>
                </a:lnTo>
                <a:lnTo>
                  <a:pt x="178824" y="387476"/>
                </a:lnTo>
                <a:lnTo>
                  <a:pt x="167140" y="382397"/>
                </a:lnTo>
                <a:close/>
              </a:path>
              <a:path w="3068954" h="1084579">
                <a:moveTo>
                  <a:pt x="2996369" y="29039"/>
                </a:moveTo>
                <a:lnTo>
                  <a:pt x="2228477" y="367538"/>
                </a:lnTo>
                <a:lnTo>
                  <a:pt x="1636911" y="619887"/>
                </a:lnTo>
                <a:lnTo>
                  <a:pt x="1361956" y="731901"/>
                </a:lnTo>
                <a:lnTo>
                  <a:pt x="1188601" y="799973"/>
                </a:lnTo>
                <a:lnTo>
                  <a:pt x="1105162" y="831595"/>
                </a:lnTo>
                <a:lnTo>
                  <a:pt x="945777" y="890269"/>
                </a:lnTo>
                <a:lnTo>
                  <a:pt x="869831" y="916939"/>
                </a:lnTo>
                <a:lnTo>
                  <a:pt x="796679" y="941832"/>
                </a:lnTo>
                <a:lnTo>
                  <a:pt x="726448" y="964692"/>
                </a:lnTo>
                <a:lnTo>
                  <a:pt x="659138" y="985647"/>
                </a:lnTo>
                <a:lnTo>
                  <a:pt x="594876" y="1004443"/>
                </a:lnTo>
                <a:lnTo>
                  <a:pt x="534043" y="1021080"/>
                </a:lnTo>
                <a:lnTo>
                  <a:pt x="476385" y="1035431"/>
                </a:lnTo>
                <a:lnTo>
                  <a:pt x="422156" y="1047495"/>
                </a:lnTo>
                <a:lnTo>
                  <a:pt x="371610" y="1057275"/>
                </a:lnTo>
                <a:lnTo>
                  <a:pt x="324620" y="1064387"/>
                </a:lnTo>
                <a:lnTo>
                  <a:pt x="281694" y="1069086"/>
                </a:lnTo>
                <a:lnTo>
                  <a:pt x="242324" y="1071245"/>
                </a:lnTo>
                <a:lnTo>
                  <a:pt x="224036" y="1071499"/>
                </a:lnTo>
                <a:lnTo>
                  <a:pt x="362081" y="1071499"/>
                </a:lnTo>
                <a:lnTo>
                  <a:pt x="424569" y="1060069"/>
                </a:lnTo>
                <a:lnTo>
                  <a:pt x="479052" y="1047876"/>
                </a:lnTo>
                <a:lnTo>
                  <a:pt x="537091" y="1033526"/>
                </a:lnTo>
                <a:lnTo>
                  <a:pt x="598305" y="1016635"/>
                </a:lnTo>
                <a:lnTo>
                  <a:pt x="662694" y="997712"/>
                </a:lnTo>
                <a:lnTo>
                  <a:pt x="730258" y="976884"/>
                </a:lnTo>
                <a:lnTo>
                  <a:pt x="800616" y="953897"/>
                </a:lnTo>
                <a:lnTo>
                  <a:pt x="873895" y="929005"/>
                </a:lnTo>
                <a:lnTo>
                  <a:pt x="1028581" y="873760"/>
                </a:lnTo>
                <a:lnTo>
                  <a:pt x="1193173" y="811784"/>
                </a:lnTo>
                <a:lnTo>
                  <a:pt x="1456444" y="707517"/>
                </a:lnTo>
                <a:lnTo>
                  <a:pt x="1833634" y="551053"/>
                </a:lnTo>
                <a:lnTo>
                  <a:pt x="3001486" y="40579"/>
                </a:lnTo>
                <a:lnTo>
                  <a:pt x="2996369" y="29039"/>
                </a:lnTo>
                <a:close/>
              </a:path>
              <a:path w="3068954" h="1084579">
                <a:moveTo>
                  <a:pt x="3052114" y="23875"/>
                </a:moveTo>
                <a:lnTo>
                  <a:pt x="3008003" y="23875"/>
                </a:lnTo>
                <a:lnTo>
                  <a:pt x="3013083" y="35433"/>
                </a:lnTo>
                <a:lnTo>
                  <a:pt x="3001486" y="40579"/>
                </a:lnTo>
                <a:lnTo>
                  <a:pt x="3014353" y="69596"/>
                </a:lnTo>
                <a:lnTo>
                  <a:pt x="3052114" y="23875"/>
                </a:lnTo>
                <a:close/>
              </a:path>
              <a:path w="3068954" h="1084579">
                <a:moveTo>
                  <a:pt x="3008003" y="23875"/>
                </a:moveTo>
                <a:lnTo>
                  <a:pt x="2996369" y="29039"/>
                </a:lnTo>
                <a:lnTo>
                  <a:pt x="3001486" y="40579"/>
                </a:lnTo>
                <a:lnTo>
                  <a:pt x="3013083" y="35433"/>
                </a:lnTo>
                <a:lnTo>
                  <a:pt x="3008003" y="23875"/>
                </a:lnTo>
                <a:close/>
              </a:path>
              <a:path w="3068954" h="1084579">
                <a:moveTo>
                  <a:pt x="2983492" y="0"/>
                </a:moveTo>
                <a:lnTo>
                  <a:pt x="2996369" y="29039"/>
                </a:lnTo>
                <a:lnTo>
                  <a:pt x="3008003" y="23875"/>
                </a:lnTo>
                <a:lnTo>
                  <a:pt x="3052114" y="23875"/>
                </a:lnTo>
                <a:lnTo>
                  <a:pt x="3068582" y="3937"/>
                </a:lnTo>
                <a:lnTo>
                  <a:pt x="2983492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50309" y="3556000"/>
            <a:ext cx="542290" cy="1185545"/>
          </a:xfrm>
          <a:custGeom>
            <a:avLst/>
            <a:gdLst/>
            <a:ahLst/>
            <a:cxnLst/>
            <a:rect l="l" t="t" r="r" b="b"/>
            <a:pathLst>
              <a:path w="542289" h="1185545">
                <a:moveTo>
                  <a:pt x="466089" y="36435"/>
                </a:moveTo>
                <a:lnTo>
                  <a:pt x="454025" y="41275"/>
                </a:lnTo>
                <a:lnTo>
                  <a:pt x="453263" y="41783"/>
                </a:lnTo>
                <a:lnTo>
                  <a:pt x="452754" y="42290"/>
                </a:lnTo>
                <a:lnTo>
                  <a:pt x="442340" y="51943"/>
                </a:lnTo>
                <a:lnTo>
                  <a:pt x="430656" y="62611"/>
                </a:lnTo>
                <a:lnTo>
                  <a:pt x="321563" y="158114"/>
                </a:lnTo>
                <a:lnTo>
                  <a:pt x="284861" y="191007"/>
                </a:lnTo>
                <a:lnTo>
                  <a:pt x="247014" y="225932"/>
                </a:lnTo>
                <a:lnTo>
                  <a:pt x="209168" y="262255"/>
                </a:lnTo>
                <a:lnTo>
                  <a:pt x="172085" y="299847"/>
                </a:lnTo>
                <a:lnTo>
                  <a:pt x="136525" y="338327"/>
                </a:lnTo>
                <a:lnTo>
                  <a:pt x="103377" y="377444"/>
                </a:lnTo>
                <a:lnTo>
                  <a:pt x="73278" y="416687"/>
                </a:lnTo>
                <a:lnTo>
                  <a:pt x="47370" y="456056"/>
                </a:lnTo>
                <a:lnTo>
                  <a:pt x="26415" y="495045"/>
                </a:lnTo>
                <a:lnTo>
                  <a:pt x="11175" y="533526"/>
                </a:lnTo>
                <a:lnTo>
                  <a:pt x="2539" y="570864"/>
                </a:lnTo>
                <a:lnTo>
                  <a:pt x="0" y="607568"/>
                </a:lnTo>
                <a:lnTo>
                  <a:pt x="253" y="626110"/>
                </a:lnTo>
                <a:lnTo>
                  <a:pt x="7238" y="681989"/>
                </a:lnTo>
                <a:lnTo>
                  <a:pt x="16510" y="719582"/>
                </a:lnTo>
                <a:lnTo>
                  <a:pt x="29210" y="757427"/>
                </a:lnTo>
                <a:lnTo>
                  <a:pt x="44830" y="795655"/>
                </a:lnTo>
                <a:lnTo>
                  <a:pt x="63373" y="833882"/>
                </a:lnTo>
                <a:lnTo>
                  <a:pt x="84454" y="872489"/>
                </a:lnTo>
                <a:lnTo>
                  <a:pt x="107695" y="911098"/>
                </a:lnTo>
                <a:lnTo>
                  <a:pt x="132841" y="950087"/>
                </a:lnTo>
                <a:lnTo>
                  <a:pt x="159638" y="989076"/>
                </a:lnTo>
                <a:lnTo>
                  <a:pt x="187705" y="1028064"/>
                </a:lnTo>
                <a:lnTo>
                  <a:pt x="217042" y="1067308"/>
                </a:lnTo>
                <a:lnTo>
                  <a:pt x="247141" y="1106551"/>
                </a:lnTo>
                <a:lnTo>
                  <a:pt x="308737" y="1185037"/>
                </a:lnTo>
                <a:lnTo>
                  <a:pt x="318769" y="1177289"/>
                </a:lnTo>
                <a:lnTo>
                  <a:pt x="257175" y="1098677"/>
                </a:lnTo>
                <a:lnTo>
                  <a:pt x="227075" y="1059561"/>
                </a:lnTo>
                <a:lnTo>
                  <a:pt x="197992" y="1020444"/>
                </a:lnTo>
                <a:lnTo>
                  <a:pt x="169925" y="981582"/>
                </a:lnTo>
                <a:lnTo>
                  <a:pt x="143255" y="942848"/>
                </a:lnTo>
                <a:lnTo>
                  <a:pt x="118363" y="904239"/>
                </a:lnTo>
                <a:lnTo>
                  <a:pt x="95376" y="865886"/>
                </a:lnTo>
                <a:lnTo>
                  <a:pt x="74675" y="827913"/>
                </a:lnTo>
                <a:lnTo>
                  <a:pt x="56387" y="790194"/>
                </a:lnTo>
                <a:lnTo>
                  <a:pt x="41020" y="752729"/>
                </a:lnTo>
                <a:lnTo>
                  <a:pt x="28701" y="715772"/>
                </a:lnTo>
                <a:lnTo>
                  <a:pt x="16510" y="661035"/>
                </a:lnTo>
                <a:lnTo>
                  <a:pt x="12700" y="607313"/>
                </a:lnTo>
                <a:lnTo>
                  <a:pt x="13462" y="589788"/>
                </a:lnTo>
                <a:lnTo>
                  <a:pt x="23367" y="536829"/>
                </a:lnTo>
                <a:lnTo>
                  <a:pt x="38100" y="500125"/>
                </a:lnTo>
                <a:lnTo>
                  <a:pt x="58419" y="462280"/>
                </a:lnTo>
                <a:lnTo>
                  <a:pt x="83819" y="423925"/>
                </a:lnTo>
                <a:lnTo>
                  <a:pt x="113411" y="385318"/>
                </a:lnTo>
                <a:lnTo>
                  <a:pt x="146176" y="346710"/>
                </a:lnTo>
                <a:lnTo>
                  <a:pt x="181355" y="308610"/>
                </a:lnTo>
                <a:lnTo>
                  <a:pt x="218186" y="271272"/>
                </a:lnTo>
                <a:lnTo>
                  <a:pt x="255777" y="235076"/>
                </a:lnTo>
                <a:lnTo>
                  <a:pt x="293497" y="200406"/>
                </a:lnTo>
                <a:lnTo>
                  <a:pt x="330073" y="167512"/>
                </a:lnTo>
                <a:lnTo>
                  <a:pt x="426212" y="83566"/>
                </a:lnTo>
                <a:lnTo>
                  <a:pt x="450850" y="61341"/>
                </a:lnTo>
                <a:lnTo>
                  <a:pt x="460022" y="52831"/>
                </a:lnTo>
                <a:lnTo>
                  <a:pt x="459486" y="52831"/>
                </a:lnTo>
                <a:lnTo>
                  <a:pt x="461390" y="51562"/>
                </a:lnTo>
                <a:lnTo>
                  <a:pt x="462633" y="51562"/>
                </a:lnTo>
                <a:lnTo>
                  <a:pt x="466089" y="50167"/>
                </a:lnTo>
                <a:lnTo>
                  <a:pt x="466089" y="36435"/>
                </a:lnTo>
                <a:close/>
              </a:path>
              <a:path w="542289" h="1185545">
                <a:moveTo>
                  <a:pt x="530606" y="32258"/>
                </a:moveTo>
                <a:lnTo>
                  <a:pt x="476503" y="32258"/>
                </a:lnTo>
                <a:lnTo>
                  <a:pt x="481202" y="44069"/>
                </a:lnTo>
                <a:lnTo>
                  <a:pt x="466089" y="50167"/>
                </a:lnTo>
                <a:lnTo>
                  <a:pt x="466089" y="76200"/>
                </a:lnTo>
                <a:lnTo>
                  <a:pt x="542289" y="38100"/>
                </a:lnTo>
                <a:lnTo>
                  <a:pt x="530606" y="32258"/>
                </a:lnTo>
                <a:close/>
              </a:path>
              <a:path w="542289" h="1185545">
                <a:moveTo>
                  <a:pt x="461390" y="51562"/>
                </a:moveTo>
                <a:lnTo>
                  <a:pt x="459486" y="52831"/>
                </a:lnTo>
                <a:lnTo>
                  <a:pt x="460434" y="52449"/>
                </a:lnTo>
                <a:lnTo>
                  <a:pt x="461390" y="51562"/>
                </a:lnTo>
                <a:close/>
              </a:path>
              <a:path w="542289" h="1185545">
                <a:moveTo>
                  <a:pt x="460434" y="52449"/>
                </a:moveTo>
                <a:lnTo>
                  <a:pt x="459486" y="52831"/>
                </a:lnTo>
                <a:lnTo>
                  <a:pt x="460022" y="52831"/>
                </a:lnTo>
                <a:lnTo>
                  <a:pt x="460434" y="52449"/>
                </a:lnTo>
                <a:close/>
              </a:path>
              <a:path w="542289" h="1185545">
                <a:moveTo>
                  <a:pt x="462633" y="51562"/>
                </a:moveTo>
                <a:lnTo>
                  <a:pt x="461390" y="51562"/>
                </a:lnTo>
                <a:lnTo>
                  <a:pt x="460434" y="52449"/>
                </a:lnTo>
                <a:lnTo>
                  <a:pt x="462633" y="51562"/>
                </a:lnTo>
                <a:close/>
              </a:path>
              <a:path w="542289" h="1185545">
                <a:moveTo>
                  <a:pt x="476503" y="32258"/>
                </a:moveTo>
                <a:lnTo>
                  <a:pt x="466089" y="36435"/>
                </a:lnTo>
                <a:lnTo>
                  <a:pt x="466089" y="50167"/>
                </a:lnTo>
                <a:lnTo>
                  <a:pt x="481202" y="44069"/>
                </a:lnTo>
                <a:lnTo>
                  <a:pt x="476503" y="32258"/>
                </a:lnTo>
                <a:close/>
              </a:path>
              <a:path w="542289" h="1185545">
                <a:moveTo>
                  <a:pt x="466089" y="0"/>
                </a:moveTo>
                <a:lnTo>
                  <a:pt x="466089" y="36435"/>
                </a:lnTo>
                <a:lnTo>
                  <a:pt x="476503" y="32258"/>
                </a:lnTo>
                <a:lnTo>
                  <a:pt x="530606" y="32258"/>
                </a:lnTo>
                <a:lnTo>
                  <a:pt x="466089" y="0"/>
                </a:lnTo>
                <a:close/>
              </a:path>
            </a:pathLst>
          </a:custGeom>
          <a:solidFill>
            <a:srgbClr val="2E2B1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6623050" y="2667063"/>
          <a:ext cx="2520950" cy="419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/>
                <a:gridCol w="76200"/>
                <a:gridCol w="1295400"/>
                <a:gridCol w="152400"/>
              </a:tblGrid>
              <a:tr h="3762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800" b="1">
                          <a:solidFill>
                            <a:srgbClr val="2E2B1F"/>
                          </a:solidFill>
                          <a:latin typeface="Times New Roman"/>
                          <a:cs typeface="Times New Roman"/>
                        </a:rPr>
                        <a:t>Binary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2E2B1F"/>
                      </a:solidFill>
                      <a:prstDash val="solid"/>
                    </a:lnL>
                    <a:lnR w="12700">
                      <a:solidFill>
                        <a:srgbClr val="2E2B1F"/>
                      </a:solidFill>
                      <a:prstDash val="solid"/>
                    </a:lnR>
                    <a:lnT w="12700">
                      <a:solidFill>
                        <a:srgbClr val="2E2B1F"/>
                      </a:solidFill>
                      <a:prstDash val="solid"/>
                    </a:lnT>
                    <a:lnB w="12700">
                      <a:solidFill>
                        <a:srgbClr val="2E2B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2E2B1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800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Gray</a:t>
                      </a:r>
                      <a:r>
                        <a:rPr dirty="0" sz="1800" spc="-40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Code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R w="9525">
                      <a:solidFill>
                        <a:srgbClr val="2E2B1F"/>
                      </a:solidFill>
                      <a:prstDash val="solid"/>
                    </a:lnR>
                    <a:lnT w="9525">
                      <a:solidFill>
                        <a:srgbClr val="2E2B1F"/>
                      </a:solidFill>
                      <a:prstDash val="solid"/>
                    </a:lnT>
                    <a:lnB w="9525">
                      <a:solidFill>
                        <a:srgbClr val="2E2B1F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407758"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64135">
                    <a:lnT w="12700">
                      <a:solidFill>
                        <a:srgbClr val="2E2B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67310">
                    <a:lnT w="9525">
                      <a:solidFill>
                        <a:srgbClr val="2E2B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414527"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414580"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4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414888">
                <a:tc>
                  <a:txBody>
                    <a:bodyPr/>
                    <a:lstStyle/>
                    <a:p>
                      <a:pPr algn="ctr" marL="5080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4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10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010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414495"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4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376847"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12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675E46"/>
                    </a:solidFill>
                  </a:tcPr>
                </a:tc>
              </a:tr>
              <a:tr h="452495">
                <a:tc>
                  <a:txBody>
                    <a:bodyPr/>
                    <a:lstStyle/>
                    <a:p>
                      <a:pPr algn="ctr" marL="5080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600" spc="-4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600" spc="-10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A9A47B"/>
                    </a:solidFill>
                  </a:tcPr>
                </a:tc>
              </a:tr>
              <a:tr h="919104">
                <a:tc>
                  <a:txBody>
                    <a:bodyPr/>
                    <a:lstStyle/>
                    <a:p>
                      <a:pPr algn="ctr" marL="2095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12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600" spc="-5">
                          <a:solidFill>
                            <a:srgbClr val="2E2B1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841044" y="1161034"/>
            <a:ext cx="706374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1775" indent="-219710">
              <a:lnSpc>
                <a:spcPct val="100000"/>
              </a:lnSpc>
              <a:spcBef>
                <a:spcPts val="100"/>
              </a:spcBef>
              <a:buChar char="•"/>
              <a:tabLst>
                <a:tab pos="232410" algn="l"/>
              </a:tabLst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Used when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loss of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reference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is not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possible.</a:t>
            </a:r>
            <a:endParaRPr sz="1800">
              <a:latin typeface="Calibri"/>
              <a:cs typeface="Calibri"/>
            </a:endParaRPr>
          </a:p>
          <a:p>
            <a:pPr marL="178435" indent="-166370">
              <a:lnSpc>
                <a:spcPct val="100000"/>
              </a:lnSpc>
              <a:buChar char="•"/>
              <a:tabLst>
                <a:tab pos="179070" algn="l"/>
              </a:tabLst>
            </a:pPr>
            <a:r>
              <a:rPr dirty="0" sz="1800" spc="-20">
                <a:solidFill>
                  <a:srgbClr val="2E2B1F"/>
                </a:solidFill>
                <a:latin typeface="Calibri"/>
                <a:cs typeface="Calibri"/>
              </a:rPr>
              <a:t>Gray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codes: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only one bit changes at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time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( less</a:t>
            </a:r>
            <a:r>
              <a:rPr dirty="0" sz="1800" spc="10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uncertainty).</a:t>
            </a:r>
            <a:endParaRPr sz="1800">
              <a:latin typeface="Calibri"/>
              <a:cs typeface="Calibri"/>
            </a:endParaRPr>
          </a:p>
          <a:p>
            <a:pPr marL="177800" indent="-165735">
              <a:lnSpc>
                <a:spcPct val="100000"/>
              </a:lnSpc>
              <a:buChar char="•"/>
              <a:tabLst>
                <a:tab pos="17843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information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transferred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in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parallel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form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(many wires are</a:t>
            </a:r>
            <a:r>
              <a:rPr dirty="0" sz="1800" spc="1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necessary).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18513" y="317957"/>
            <a:ext cx="557974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5">
                <a:solidFill>
                  <a:srgbClr val="000099"/>
                </a:solidFill>
                <a:latin typeface="Times New Roman"/>
                <a:cs typeface="Times New Roman"/>
              </a:rPr>
              <a:t>Other Odometry</a:t>
            </a:r>
            <a:r>
              <a:rPr dirty="0" sz="4400" spc="-9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dirty="0" sz="4400" spc="-5">
                <a:solidFill>
                  <a:srgbClr val="000099"/>
                </a:solidFill>
                <a:latin typeface="Times New Roman"/>
                <a:cs typeface="Times New Roman"/>
              </a:rPr>
              <a:t>Sensors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" y="1104900"/>
            <a:ext cx="8218805" cy="0"/>
          </a:xfrm>
          <a:custGeom>
            <a:avLst/>
            <a:gdLst/>
            <a:ahLst/>
            <a:cxnLst/>
            <a:rect l="l" t="t" r="r" b="b"/>
            <a:pathLst>
              <a:path w="8218805" h="0">
                <a:moveTo>
                  <a:pt x="0" y="0"/>
                </a:moveTo>
                <a:lnTo>
                  <a:pt x="8218551" y="0"/>
                </a:lnTo>
              </a:path>
            </a:pathLst>
          </a:custGeom>
          <a:ln w="76200">
            <a:solidFill>
              <a:srgbClr val="33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3400" y="1066800"/>
            <a:ext cx="8218805" cy="76200"/>
          </a:xfrm>
          <a:custGeom>
            <a:avLst/>
            <a:gdLst/>
            <a:ahLst/>
            <a:cxnLst/>
            <a:rect l="l" t="t" r="r" b="b"/>
            <a:pathLst>
              <a:path w="8218805" h="76200">
                <a:moveTo>
                  <a:pt x="0" y="76200"/>
                </a:moveTo>
                <a:lnTo>
                  <a:pt x="8218551" y="76200"/>
                </a:lnTo>
                <a:lnTo>
                  <a:pt x="821855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3400" y="1209675"/>
            <a:ext cx="8218805" cy="0"/>
          </a:xfrm>
          <a:custGeom>
            <a:avLst/>
            <a:gdLst/>
            <a:ahLst/>
            <a:cxnLst/>
            <a:rect l="l" t="t" r="r" b="b"/>
            <a:pathLst>
              <a:path w="8218805" h="0">
                <a:moveTo>
                  <a:pt x="0" y="0"/>
                </a:moveTo>
                <a:lnTo>
                  <a:pt x="8218551" y="0"/>
                </a:lnTo>
              </a:path>
            </a:pathLst>
          </a:custGeom>
          <a:ln w="76200">
            <a:solidFill>
              <a:srgbClr val="33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3400" y="1171575"/>
            <a:ext cx="8218805" cy="76200"/>
          </a:xfrm>
          <a:custGeom>
            <a:avLst/>
            <a:gdLst/>
            <a:ahLst/>
            <a:cxnLst/>
            <a:rect l="l" t="t" r="r" b="b"/>
            <a:pathLst>
              <a:path w="8218805" h="76200">
                <a:moveTo>
                  <a:pt x="0" y="76200"/>
                </a:moveTo>
                <a:lnTo>
                  <a:pt x="8218551" y="76200"/>
                </a:lnTo>
                <a:lnTo>
                  <a:pt x="821855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9525">
            <a:solidFill>
              <a:srgbClr val="2E2B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59740" y="4826101"/>
            <a:ext cx="2071370" cy="9404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300"/>
              </a:spcBef>
              <a:buFont typeface="Times New Roman"/>
              <a:buChar char="•"/>
              <a:tabLst>
                <a:tab pos="165100" algn="l"/>
              </a:tabLst>
            </a:pPr>
            <a:r>
              <a:rPr dirty="0" sz="2000" b="1">
                <a:solidFill>
                  <a:srgbClr val="2E2B1F"/>
                </a:solidFill>
                <a:latin typeface="Times New Roman"/>
                <a:cs typeface="Times New Roman"/>
              </a:rPr>
              <a:t>Potentiometer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solidFill>
                  <a:srgbClr val="2E2B1F"/>
                </a:solidFill>
                <a:latin typeface="Times New Roman"/>
                <a:cs typeface="Times New Roman"/>
              </a:rPr>
              <a:t>= varying</a:t>
            </a:r>
            <a:r>
              <a:rPr dirty="0" sz="2000" spc="-120">
                <a:solidFill>
                  <a:srgbClr val="2E2B1F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E2B1F"/>
                </a:solidFill>
                <a:latin typeface="Times New Roman"/>
                <a:cs typeface="Times New Roman"/>
              </a:rPr>
              <a:t>resistance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71800" y="1295400"/>
            <a:ext cx="5951601" cy="2597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36950" y="4191000"/>
            <a:ext cx="5607049" cy="2387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31140" y="1471930"/>
            <a:ext cx="3414395" cy="21996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46100" indent="-152400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546100" algn="l"/>
              </a:tabLst>
            </a:pPr>
            <a:r>
              <a:rPr dirty="0" sz="2000" b="1">
                <a:solidFill>
                  <a:srgbClr val="2E2B1F"/>
                </a:solidFill>
                <a:latin typeface="Times New Roman"/>
                <a:cs typeface="Times New Roman"/>
              </a:rPr>
              <a:t>Resolver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750"/>
              </a:spcBef>
            </a:pP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It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has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two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stator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windings  positioned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at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90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degrees. The  output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voltage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proportional to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sine or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cosine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function 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rotor's 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angle.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rotor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is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made up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a 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third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winding,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winding</a:t>
            </a:r>
            <a:r>
              <a:rPr dirty="0" sz="18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3767454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Inertial</a:t>
            </a:r>
            <a:r>
              <a:rPr dirty="0" spc="-265"/>
              <a:t> </a:t>
            </a:r>
            <a:r>
              <a:rPr dirty="0" spc="-90"/>
              <a:t>Sensors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1640" y="1548420"/>
            <a:ext cx="7389495" cy="271145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10" b="1">
                <a:solidFill>
                  <a:srgbClr val="2E2B1F"/>
                </a:solidFill>
                <a:latin typeface="Calibri"/>
                <a:cs typeface="Calibri"/>
              </a:rPr>
              <a:t>Gyroscopes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25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rate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rotation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independent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coordinate</a:t>
            </a:r>
            <a:r>
              <a:rPr dirty="0" sz="2000" spc="6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frame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Common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applications:</a:t>
            </a:r>
            <a:endParaRPr sz="2000">
              <a:latin typeface="Calibri"/>
              <a:cs typeface="Calibri"/>
            </a:endParaRPr>
          </a:p>
          <a:p>
            <a:pPr lvl="2" marL="904240" indent="-229235">
              <a:lnSpc>
                <a:spcPct val="100000"/>
              </a:lnSpc>
              <a:spcBef>
                <a:spcPts val="225"/>
              </a:spcBef>
              <a:buClr>
                <a:srgbClr val="D2CA6C"/>
              </a:buClr>
              <a:buFont typeface="Arial"/>
              <a:buChar char="•"/>
              <a:tabLst>
                <a:tab pos="904240" algn="l"/>
                <a:tab pos="90487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Heading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sensors,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Full Inertial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Navigation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r>
              <a:rPr dirty="0" sz="1800" spc="4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(INS)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5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15" b="1">
                <a:solidFill>
                  <a:srgbClr val="2E2B1F"/>
                </a:solidFill>
                <a:latin typeface="Calibri"/>
                <a:cs typeface="Calibri"/>
              </a:rPr>
              <a:t>Accelerometers</a:t>
            </a:r>
            <a:endParaRPr sz="22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245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Measure accelerations with respect </a:t>
            </a:r>
            <a:r>
              <a:rPr dirty="0" sz="2000" spc="-15">
                <a:solidFill>
                  <a:srgbClr val="2E2B1F"/>
                </a:solidFill>
                <a:latin typeface="Calibri"/>
                <a:cs typeface="Calibri"/>
              </a:rPr>
              <a:t>to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an inertial</a:t>
            </a:r>
            <a:r>
              <a:rPr dirty="0" sz="2000" spc="7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frame</a:t>
            </a:r>
            <a:endParaRPr sz="2000">
              <a:latin typeface="Calibri"/>
              <a:cs typeface="Calibri"/>
            </a:endParaRPr>
          </a:p>
          <a:p>
            <a:pPr lvl="1" marL="538480" indent="-229235">
              <a:lnSpc>
                <a:spcPct val="100000"/>
              </a:lnSpc>
              <a:spcBef>
                <a:spcPts val="240"/>
              </a:spcBef>
              <a:buClr>
                <a:srgbClr val="9CBDBC"/>
              </a:buClr>
              <a:buFont typeface="Arial"/>
              <a:buChar char="•"/>
              <a:tabLst>
                <a:tab pos="538480" algn="l"/>
                <a:tab pos="539115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Common</a:t>
            </a:r>
            <a:r>
              <a:rPr dirty="0" sz="2000" spc="-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applications:</a:t>
            </a:r>
            <a:endParaRPr sz="2000">
              <a:latin typeface="Calibri"/>
              <a:cs typeface="Calibri"/>
            </a:endParaRPr>
          </a:p>
          <a:p>
            <a:pPr lvl="2" marL="904240" indent="-229235">
              <a:lnSpc>
                <a:spcPct val="100000"/>
              </a:lnSpc>
              <a:spcBef>
                <a:spcPts val="225"/>
              </a:spcBef>
              <a:buClr>
                <a:srgbClr val="D2CA6C"/>
              </a:buClr>
              <a:buFont typeface="Arial"/>
              <a:buChar char="•"/>
              <a:tabLst>
                <a:tab pos="904240" algn="l"/>
                <a:tab pos="904875" algn="l"/>
              </a:tabLst>
            </a:pP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Tilt sensor in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static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applications, </a:t>
            </a:r>
            <a:r>
              <a:rPr dirty="0" sz="1800" spc="-10">
                <a:solidFill>
                  <a:srgbClr val="2E2B1F"/>
                </a:solidFill>
                <a:latin typeface="Calibri"/>
                <a:cs typeface="Calibri"/>
              </a:rPr>
              <a:t>Vibration </a:t>
            </a:r>
            <a:r>
              <a:rPr dirty="0" sz="1800" spc="-5">
                <a:solidFill>
                  <a:srgbClr val="2E2B1F"/>
                </a:solidFill>
                <a:latin typeface="Calibri"/>
                <a:cs typeface="Calibri"/>
              </a:rPr>
              <a:t>Analysis, Full </a:t>
            </a:r>
            <a:r>
              <a:rPr dirty="0" sz="1800">
                <a:solidFill>
                  <a:srgbClr val="2E2B1F"/>
                </a:solidFill>
                <a:latin typeface="Calibri"/>
                <a:cs typeface="Calibri"/>
              </a:rPr>
              <a:t>INS</a:t>
            </a:r>
            <a:r>
              <a:rPr dirty="0" sz="1800" spc="5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E2B1F"/>
                </a:solidFill>
                <a:latin typeface="Calibri"/>
                <a:cs typeface="Calibri"/>
              </a:rPr>
              <a:t>Systems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3753485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5"/>
              <a:t>Accelerometers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0240" y="1616786"/>
            <a:ext cx="6720205" cy="2197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They measure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the inertia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generated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when a mass</a:t>
            </a:r>
            <a:r>
              <a:rPr dirty="0" sz="2200" spc="1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is</a:t>
            </a:r>
            <a:endParaRPr sz="22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affected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by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change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in</a:t>
            </a:r>
            <a:r>
              <a:rPr dirty="0" sz="2200" spc="8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2E2B1F"/>
                </a:solidFill>
                <a:latin typeface="Calibri"/>
                <a:cs typeface="Calibri"/>
              </a:rPr>
              <a:t>velocity.</a:t>
            </a:r>
            <a:endParaRPr sz="22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This </a:t>
            </a:r>
            <a:r>
              <a:rPr dirty="0" sz="2200" spc="-20">
                <a:solidFill>
                  <a:srgbClr val="2E2B1F"/>
                </a:solidFill>
                <a:latin typeface="Calibri"/>
                <a:cs typeface="Calibri"/>
              </a:rPr>
              <a:t>force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may</a:t>
            </a:r>
            <a:r>
              <a:rPr dirty="0" sz="22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change</a:t>
            </a:r>
            <a:endParaRPr sz="2200">
              <a:latin typeface="Calibri"/>
              <a:cs typeface="Calibri"/>
            </a:endParaRPr>
          </a:p>
          <a:p>
            <a:pPr lvl="1" marL="594995" indent="-285750">
              <a:lnSpc>
                <a:spcPct val="100000"/>
              </a:lnSpc>
              <a:spcBef>
                <a:spcPts val="489"/>
              </a:spcBef>
              <a:buClr>
                <a:srgbClr val="9CBDBC"/>
              </a:buClr>
              <a:buFont typeface="Arial"/>
              <a:buChar char="•"/>
              <a:tabLst>
                <a:tab pos="594995" algn="l"/>
                <a:tab pos="59563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tension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string</a:t>
            </a:r>
            <a:endParaRPr sz="2000">
              <a:latin typeface="Calibri"/>
              <a:cs typeface="Calibri"/>
            </a:endParaRPr>
          </a:p>
          <a:p>
            <a:pPr lvl="1" marL="594995" indent="-285750">
              <a:lnSpc>
                <a:spcPct val="10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94995" algn="l"/>
                <a:tab pos="59563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deflection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beam</a:t>
            </a:r>
            <a:endParaRPr sz="2000">
              <a:latin typeface="Calibri"/>
              <a:cs typeface="Calibri"/>
            </a:endParaRPr>
          </a:p>
          <a:p>
            <a:pPr lvl="1" marL="594995" indent="-285750">
              <a:lnSpc>
                <a:spcPct val="10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94995" algn="l"/>
                <a:tab pos="595630" algn="l"/>
              </a:tabLst>
            </a:pP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The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vibrating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frequency of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dirty="0" sz="2000" spc="-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mass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03682"/>
            <a:ext cx="414655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110"/>
              <a:t>Accelerometer</a:t>
            </a:r>
            <a:endParaRPr sz="5400"/>
          </a:p>
        </p:txBody>
      </p:sp>
      <p:sp>
        <p:nvSpPr>
          <p:cNvPr id="6" name="object 6"/>
          <p:cNvSpPr txBox="1"/>
          <p:nvPr/>
        </p:nvSpPr>
        <p:spPr>
          <a:xfrm>
            <a:off x="535940" y="1548420"/>
            <a:ext cx="6550659" cy="73215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370"/>
              </a:spcBef>
              <a:buClr>
                <a:srgbClr val="A9A47B"/>
              </a:buClr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Main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elements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of an</a:t>
            </a:r>
            <a:r>
              <a:rPr dirty="0" sz="2200" spc="4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accelerometer: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  <a:tabLst>
                <a:tab pos="622300" algn="l"/>
                <a:tab pos="1841500" algn="l"/>
              </a:tabLst>
            </a:pPr>
            <a:r>
              <a:rPr dirty="0" sz="2000">
                <a:solidFill>
                  <a:srgbClr val="A9A47B"/>
                </a:solidFill>
                <a:latin typeface="Calibri"/>
                <a:cs typeface="Calibri"/>
              </a:rPr>
              <a:t>1.	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Mass	2.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Suspension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mechanism 3.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Sensing</a:t>
            </a:r>
            <a:r>
              <a:rPr dirty="0" sz="2000" spc="1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element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311902"/>
            <a:ext cx="7164705" cy="59817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622300" marR="5080" indent="-610235">
              <a:lnSpc>
                <a:spcPts val="2100"/>
              </a:lnSpc>
              <a:spcBef>
                <a:spcPts val="42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High quality accelerometers include a servo loop to improve</a:t>
            </a:r>
            <a:r>
              <a:rPr dirty="0" sz="2000" spc="-19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the  linearity of the</a:t>
            </a:r>
            <a:r>
              <a:rPr dirty="0" sz="2000" spc="-6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 spc="-15">
                <a:solidFill>
                  <a:srgbClr val="2E2B1F"/>
                </a:solidFill>
                <a:latin typeface="Arial"/>
                <a:cs typeface="Arial"/>
              </a:rPr>
              <a:t>sensor.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71600" y="2590800"/>
            <a:ext cx="2822575" cy="2838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00600" y="3352736"/>
            <a:ext cx="3276600" cy="1002030"/>
          </a:xfrm>
          <a:custGeom>
            <a:avLst/>
            <a:gdLst/>
            <a:ahLst/>
            <a:cxnLst/>
            <a:rect l="l" t="t" r="r" b="b"/>
            <a:pathLst>
              <a:path w="3276600" h="1002029">
                <a:moveTo>
                  <a:pt x="0" y="1001712"/>
                </a:moveTo>
                <a:lnTo>
                  <a:pt x="3276600" y="1001712"/>
                </a:lnTo>
                <a:lnTo>
                  <a:pt x="3276600" y="0"/>
                </a:lnTo>
                <a:lnTo>
                  <a:pt x="0" y="0"/>
                </a:lnTo>
                <a:lnTo>
                  <a:pt x="0" y="1001712"/>
                </a:lnTo>
                <a:close/>
              </a:path>
            </a:pathLst>
          </a:custGeom>
          <a:solidFill>
            <a:srgbClr val="999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811672" y="3899704"/>
            <a:ext cx="586105" cy="0"/>
          </a:xfrm>
          <a:custGeom>
            <a:avLst/>
            <a:gdLst/>
            <a:ahLst/>
            <a:cxnLst/>
            <a:rect l="l" t="t" r="r" b="b"/>
            <a:pathLst>
              <a:path w="586104" h="0">
                <a:moveTo>
                  <a:pt x="0" y="0"/>
                </a:moveTo>
                <a:lnTo>
                  <a:pt x="585810" y="0"/>
                </a:lnTo>
              </a:path>
            </a:pathLst>
          </a:custGeom>
          <a:ln w="1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955432" y="3899704"/>
            <a:ext cx="390525" cy="0"/>
          </a:xfrm>
          <a:custGeom>
            <a:avLst/>
            <a:gdLst/>
            <a:ahLst/>
            <a:cxnLst/>
            <a:rect l="l" t="t" r="r" b="b"/>
            <a:pathLst>
              <a:path w="390525" h="0">
                <a:moveTo>
                  <a:pt x="0" y="0"/>
                </a:moveTo>
                <a:lnTo>
                  <a:pt x="390039" y="0"/>
                </a:lnTo>
              </a:path>
            </a:pathLst>
          </a:custGeom>
          <a:ln w="1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471535" y="3613220"/>
            <a:ext cx="1591945" cy="462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61620" indent="-262255">
              <a:lnSpc>
                <a:spcPct val="100000"/>
              </a:lnSpc>
              <a:spcBef>
                <a:spcPts val="114"/>
              </a:spcBef>
              <a:buFont typeface="Symbol"/>
              <a:buChar char=""/>
              <a:tabLst>
                <a:tab pos="262255" algn="l"/>
                <a:tab pos="947419" algn="l"/>
              </a:tabLst>
            </a:pPr>
            <a:r>
              <a:rPr dirty="0" sz="2850" spc="30" i="1">
                <a:latin typeface="Times New Roman"/>
                <a:cs typeface="Times New Roman"/>
              </a:rPr>
              <a:t>c	</a:t>
            </a:r>
            <a:r>
              <a:rPr dirty="0" sz="2850" spc="40">
                <a:latin typeface="Symbol"/>
                <a:cs typeface="Symbol"/>
              </a:rPr>
              <a:t></a:t>
            </a:r>
            <a:r>
              <a:rPr dirty="0" sz="2850" spc="-290">
                <a:latin typeface="Times New Roman"/>
                <a:cs typeface="Times New Roman"/>
              </a:rPr>
              <a:t> </a:t>
            </a:r>
            <a:r>
              <a:rPr dirty="0" sz="2850" spc="160" i="1">
                <a:latin typeface="Times New Roman"/>
                <a:cs typeface="Times New Roman"/>
              </a:rPr>
              <a:t>kx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67319" y="3613220"/>
            <a:ext cx="906780" cy="462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2850" spc="45" i="1">
                <a:latin typeface="Times New Roman"/>
                <a:cs typeface="Times New Roman"/>
              </a:rPr>
              <a:t>F </a:t>
            </a:r>
            <a:r>
              <a:rPr dirty="0" sz="2850" spc="40">
                <a:latin typeface="Symbol"/>
                <a:cs typeface="Symbol"/>
              </a:rPr>
              <a:t></a:t>
            </a:r>
            <a:r>
              <a:rPr dirty="0" sz="2850" spc="-35">
                <a:latin typeface="Times New Roman"/>
                <a:cs typeface="Times New Roman"/>
              </a:rPr>
              <a:t> </a:t>
            </a:r>
            <a:r>
              <a:rPr dirty="0" sz="2850" spc="55" i="1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7765" y="3306695"/>
            <a:ext cx="1563370" cy="105473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25"/>
              </a:spcBef>
              <a:tabLst>
                <a:tab pos="1181735" algn="l"/>
              </a:tabLst>
            </a:pPr>
            <a:r>
              <a:rPr dirty="0" sz="2850" spc="35" i="1">
                <a:latin typeface="Times New Roman"/>
                <a:cs typeface="Times New Roman"/>
              </a:rPr>
              <a:t>d</a:t>
            </a:r>
            <a:r>
              <a:rPr dirty="0" sz="2850" spc="-320" i="1">
                <a:latin typeface="Times New Roman"/>
                <a:cs typeface="Times New Roman"/>
              </a:rPr>
              <a:t> </a:t>
            </a:r>
            <a:r>
              <a:rPr dirty="0" baseline="43771" sz="2475" spc="37">
                <a:latin typeface="Times New Roman"/>
                <a:cs typeface="Times New Roman"/>
              </a:rPr>
              <a:t>2</a:t>
            </a:r>
            <a:r>
              <a:rPr dirty="0" baseline="43771" sz="2475" spc="-232">
                <a:latin typeface="Times New Roman"/>
                <a:cs typeface="Times New Roman"/>
              </a:rPr>
              <a:t> </a:t>
            </a:r>
            <a:r>
              <a:rPr dirty="0" sz="2850" spc="30" i="1">
                <a:latin typeface="Times New Roman"/>
                <a:cs typeface="Times New Roman"/>
              </a:rPr>
              <a:t>x	</a:t>
            </a:r>
            <a:r>
              <a:rPr dirty="0" sz="2850" i="1">
                <a:latin typeface="Times New Roman"/>
                <a:cs typeface="Times New Roman"/>
              </a:rPr>
              <a:t>dx</a:t>
            </a:r>
            <a:endParaRPr sz="2850">
              <a:latin typeface="Times New Roman"/>
              <a:cs typeface="Times New Roman"/>
            </a:endParaRPr>
          </a:p>
          <a:p>
            <a:pPr marL="74930">
              <a:lnSpc>
                <a:spcPct val="100000"/>
              </a:lnSpc>
              <a:spcBef>
                <a:spcPts val="630"/>
              </a:spcBef>
              <a:tabLst>
                <a:tab pos="1203960" algn="l"/>
              </a:tabLst>
            </a:pPr>
            <a:r>
              <a:rPr dirty="0" sz="2850" spc="35" i="1">
                <a:latin typeface="Times New Roman"/>
                <a:cs typeface="Times New Roman"/>
              </a:rPr>
              <a:t>d</a:t>
            </a:r>
            <a:r>
              <a:rPr dirty="0" sz="2850" spc="-320" i="1">
                <a:latin typeface="Times New Roman"/>
                <a:cs typeface="Times New Roman"/>
              </a:rPr>
              <a:t> </a:t>
            </a:r>
            <a:r>
              <a:rPr dirty="0" baseline="43771" sz="2475" spc="60">
                <a:latin typeface="Times New Roman"/>
                <a:cs typeface="Times New Roman"/>
              </a:rPr>
              <a:t>2</a:t>
            </a:r>
            <a:r>
              <a:rPr dirty="0" sz="2850" spc="40" i="1">
                <a:latin typeface="Times New Roman"/>
                <a:cs typeface="Times New Roman"/>
              </a:rPr>
              <a:t>t	</a:t>
            </a:r>
            <a:r>
              <a:rPr dirty="0" sz="2850" spc="-5" i="1">
                <a:latin typeface="Times New Roman"/>
                <a:cs typeface="Times New Roman"/>
              </a:rPr>
              <a:t>dt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467690"/>
            <a:ext cx="277876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10"/>
              <a:t>Gyroscopes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1300" marR="474345" indent="-229235">
              <a:lnSpc>
                <a:spcPct val="100000"/>
              </a:lnSpc>
              <a:spcBef>
                <a:spcPts val="95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pc="-10"/>
              <a:t>These devices </a:t>
            </a:r>
            <a:r>
              <a:rPr dirty="0" spc="-15"/>
              <a:t>return </a:t>
            </a:r>
            <a:r>
              <a:rPr dirty="0" spc="-5"/>
              <a:t>a signal </a:t>
            </a:r>
            <a:r>
              <a:rPr dirty="0" spc="-15"/>
              <a:t>proportional </a:t>
            </a:r>
            <a:r>
              <a:rPr dirty="0" spc="-20"/>
              <a:t>to </a:t>
            </a:r>
            <a:r>
              <a:rPr dirty="0" spc="-5"/>
              <a:t>the  </a:t>
            </a:r>
            <a:r>
              <a:rPr dirty="0" spc="-20"/>
              <a:t>rotational</a:t>
            </a:r>
            <a:r>
              <a:rPr dirty="0" spc="-10"/>
              <a:t> </a:t>
            </a:r>
            <a:r>
              <a:rPr dirty="0" spc="-30"/>
              <a:t>velocity.</a:t>
            </a:r>
          </a:p>
          <a:p>
            <a:pPr marL="241300" marR="5080" indent="-229235">
              <a:lnSpc>
                <a:spcPct val="100000"/>
              </a:lnSpc>
              <a:spcBef>
                <a:spcPts val="675"/>
              </a:spcBef>
              <a:buClr>
                <a:srgbClr val="A9A47B"/>
              </a:buClr>
              <a:buFont typeface="Arial"/>
              <a:buChar char="•"/>
              <a:tabLst>
                <a:tab pos="241935" algn="l"/>
              </a:tabLst>
            </a:pPr>
            <a:r>
              <a:rPr dirty="0" spc="-15"/>
              <a:t>There </a:t>
            </a:r>
            <a:r>
              <a:rPr dirty="0" spc="-5"/>
              <a:t>is a </a:t>
            </a:r>
            <a:r>
              <a:rPr dirty="0" spc="-20"/>
              <a:t>large </a:t>
            </a:r>
            <a:r>
              <a:rPr dirty="0" spc="-15"/>
              <a:t>variety </a:t>
            </a:r>
            <a:r>
              <a:rPr dirty="0" spc="-5"/>
              <a:t>of </a:t>
            </a:r>
            <a:r>
              <a:rPr dirty="0" spc="-15"/>
              <a:t>gyroscopes </a:t>
            </a:r>
            <a:r>
              <a:rPr dirty="0" spc="-10"/>
              <a:t>that </a:t>
            </a:r>
            <a:r>
              <a:rPr dirty="0" spc="-15"/>
              <a:t>are </a:t>
            </a:r>
            <a:r>
              <a:rPr dirty="0" spc="-10"/>
              <a:t>based  </a:t>
            </a:r>
            <a:r>
              <a:rPr dirty="0" spc="-5"/>
              <a:t>on </a:t>
            </a:r>
            <a:r>
              <a:rPr dirty="0" spc="-25"/>
              <a:t>different</a:t>
            </a:r>
            <a:r>
              <a:rPr dirty="0" spc="15"/>
              <a:t> </a:t>
            </a:r>
            <a:r>
              <a:rPr dirty="0" spc="-10"/>
              <a:t>principles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81200" y="3352800"/>
            <a:ext cx="4914900" cy="2381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92989"/>
            <a:ext cx="764540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85"/>
              <a:t>Global </a:t>
            </a:r>
            <a:r>
              <a:rPr dirty="0" spc="-105"/>
              <a:t>Positioning </a:t>
            </a:r>
            <a:r>
              <a:rPr dirty="0" spc="-110"/>
              <a:t>System</a:t>
            </a:r>
            <a:r>
              <a:rPr dirty="0" spc="-495"/>
              <a:t> </a:t>
            </a:r>
            <a:r>
              <a:rPr dirty="0" spc="-85"/>
              <a:t>(GPS)</a:t>
            </a:r>
          </a:p>
        </p:txBody>
      </p:sp>
      <p:sp>
        <p:nvSpPr>
          <p:cNvPr id="6" name="object 6"/>
          <p:cNvSpPr/>
          <p:nvPr/>
        </p:nvSpPr>
        <p:spPr>
          <a:xfrm>
            <a:off x="4572000" y="1371472"/>
            <a:ext cx="4571999" cy="3446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2400" y="3717922"/>
            <a:ext cx="4191000" cy="3140075"/>
          </a:xfrm>
          <a:custGeom>
            <a:avLst/>
            <a:gdLst/>
            <a:ahLst/>
            <a:cxnLst/>
            <a:rect l="l" t="t" r="r" b="b"/>
            <a:pathLst>
              <a:path w="4191000" h="3140075">
                <a:moveTo>
                  <a:pt x="0" y="3140076"/>
                </a:moveTo>
                <a:lnTo>
                  <a:pt x="4190897" y="3140076"/>
                </a:lnTo>
                <a:lnTo>
                  <a:pt x="4190897" y="0"/>
                </a:lnTo>
                <a:lnTo>
                  <a:pt x="0" y="0"/>
                </a:lnTo>
                <a:lnTo>
                  <a:pt x="0" y="31400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8426" y="4139538"/>
            <a:ext cx="3366752" cy="353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419906" y="3810470"/>
            <a:ext cx="1670050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b="1">
                <a:solidFill>
                  <a:srgbClr val="3333CC"/>
                </a:solidFill>
                <a:latin typeface="Times New Roman"/>
                <a:cs typeface="Times New Roman"/>
              </a:rPr>
              <a:t>Space</a:t>
            </a:r>
            <a:r>
              <a:rPr dirty="0" sz="2000" spc="1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3333CC"/>
                </a:solidFill>
                <a:latin typeface="Times New Roman"/>
                <a:cs typeface="Times New Roman"/>
              </a:rPr>
              <a:t>Segment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99200" y="4420903"/>
            <a:ext cx="2174407" cy="213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813175" y="5360314"/>
            <a:ext cx="52571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D25713"/>
                </a:solidFill>
                <a:latin typeface="Calibri"/>
                <a:cs typeface="Calibri"/>
                <a:hlinkClick r:id="rId5"/>
              </a:rPr>
              <a:t>http://www.cnde.iastate.edu/staff/swormley/gps/gps.ht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25240" y="5634228"/>
            <a:ext cx="5318760" cy="0"/>
          </a:xfrm>
          <a:custGeom>
            <a:avLst/>
            <a:gdLst/>
            <a:ahLst/>
            <a:cxnLst/>
            <a:rect l="l" t="t" r="r" b="b"/>
            <a:pathLst>
              <a:path w="5318759" h="0">
                <a:moveTo>
                  <a:pt x="0" y="0"/>
                </a:moveTo>
                <a:lnTo>
                  <a:pt x="5318759" y="0"/>
                </a:lnTo>
              </a:path>
            </a:pathLst>
          </a:custGeom>
          <a:ln w="15239">
            <a:solidFill>
              <a:srgbClr val="D257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12140" y="1386586"/>
            <a:ext cx="3524885" cy="15157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24 satellites (+several</a:t>
            </a:r>
            <a:r>
              <a:rPr dirty="0" sz="2000" spc="-1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spares)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ts val="2039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broadcast </a:t>
            </a:r>
            <a:r>
              <a:rPr dirty="0" sz="2000" spc="-5">
                <a:solidFill>
                  <a:srgbClr val="2E2B1F"/>
                </a:solidFill>
                <a:latin typeface="Arial"/>
                <a:cs typeface="Arial"/>
              </a:rPr>
              <a:t>time, </a:t>
            </a:r>
            <a:r>
              <a:rPr dirty="0" sz="2000" spc="-20">
                <a:solidFill>
                  <a:srgbClr val="2E2B1F"/>
                </a:solidFill>
                <a:latin typeface="Arial"/>
                <a:cs typeface="Arial"/>
              </a:rPr>
              <a:t>identity,</a:t>
            </a:r>
            <a:r>
              <a:rPr dirty="0" sz="2000" spc="-9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orbital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70000"/>
              </a:lnSpc>
              <a:spcBef>
                <a:spcPts val="36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parameters (latitude,</a:t>
            </a:r>
            <a:r>
              <a:rPr dirty="0" sz="2000" spc="-1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longitude,  altitude)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192989"/>
            <a:ext cx="7645400" cy="7264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85"/>
              <a:t>Global </a:t>
            </a:r>
            <a:r>
              <a:rPr dirty="0" spc="-105"/>
              <a:t>Positioning </a:t>
            </a:r>
            <a:r>
              <a:rPr dirty="0" spc="-110"/>
              <a:t>System</a:t>
            </a:r>
            <a:r>
              <a:rPr dirty="0" spc="-495"/>
              <a:t> </a:t>
            </a:r>
            <a:r>
              <a:rPr dirty="0" spc="-85"/>
              <a:t>(GPS)</a:t>
            </a:r>
          </a:p>
        </p:txBody>
      </p:sp>
      <p:sp>
        <p:nvSpPr>
          <p:cNvPr id="6" name="object 6"/>
          <p:cNvSpPr/>
          <p:nvPr/>
        </p:nvSpPr>
        <p:spPr>
          <a:xfrm>
            <a:off x="4572000" y="1371472"/>
            <a:ext cx="4571999" cy="3446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2400" y="3717922"/>
            <a:ext cx="4191000" cy="3140075"/>
          </a:xfrm>
          <a:custGeom>
            <a:avLst/>
            <a:gdLst/>
            <a:ahLst/>
            <a:cxnLst/>
            <a:rect l="l" t="t" r="r" b="b"/>
            <a:pathLst>
              <a:path w="4191000" h="3140075">
                <a:moveTo>
                  <a:pt x="0" y="3140076"/>
                </a:moveTo>
                <a:lnTo>
                  <a:pt x="4190897" y="3140076"/>
                </a:lnTo>
                <a:lnTo>
                  <a:pt x="4190897" y="0"/>
                </a:lnTo>
                <a:lnTo>
                  <a:pt x="0" y="0"/>
                </a:lnTo>
                <a:lnTo>
                  <a:pt x="0" y="31400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8426" y="4139538"/>
            <a:ext cx="3366752" cy="353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419906" y="3810470"/>
            <a:ext cx="1670050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b="1">
                <a:solidFill>
                  <a:srgbClr val="3333CC"/>
                </a:solidFill>
                <a:latin typeface="Times New Roman"/>
                <a:cs typeface="Times New Roman"/>
              </a:rPr>
              <a:t>Space</a:t>
            </a:r>
            <a:r>
              <a:rPr dirty="0" sz="2000" spc="10" b="1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3333CC"/>
                </a:solidFill>
                <a:latin typeface="Times New Roman"/>
                <a:cs typeface="Times New Roman"/>
              </a:rPr>
              <a:t>Segment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99200" y="4420903"/>
            <a:ext cx="2174407" cy="2135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813175" y="5360314"/>
            <a:ext cx="52571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D25713"/>
                </a:solidFill>
                <a:latin typeface="Calibri"/>
                <a:cs typeface="Calibri"/>
                <a:hlinkClick r:id="rId5"/>
              </a:rPr>
              <a:t>http://www.cnde.iastate.edu/staff/swormley/gps/gps.ht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25240" y="5634228"/>
            <a:ext cx="5318760" cy="0"/>
          </a:xfrm>
          <a:custGeom>
            <a:avLst/>
            <a:gdLst/>
            <a:ahLst/>
            <a:cxnLst/>
            <a:rect l="l" t="t" r="r" b="b"/>
            <a:pathLst>
              <a:path w="5318759" h="0">
                <a:moveTo>
                  <a:pt x="0" y="0"/>
                </a:moveTo>
                <a:lnTo>
                  <a:pt x="5318759" y="0"/>
                </a:lnTo>
              </a:path>
            </a:pathLst>
          </a:custGeom>
          <a:ln w="15239">
            <a:solidFill>
              <a:srgbClr val="D257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12140" y="1386586"/>
            <a:ext cx="3524885" cy="15157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24 satellites (+several</a:t>
            </a:r>
            <a:r>
              <a:rPr dirty="0" sz="2000" spc="-11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spares)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ts val="2039"/>
              </a:lnSpc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broadcast </a:t>
            </a:r>
            <a:r>
              <a:rPr dirty="0" sz="2000" spc="-5">
                <a:solidFill>
                  <a:srgbClr val="2E2B1F"/>
                </a:solidFill>
                <a:latin typeface="Arial"/>
                <a:cs typeface="Arial"/>
              </a:rPr>
              <a:t>time, </a:t>
            </a:r>
            <a:r>
              <a:rPr dirty="0" sz="2000" spc="-20">
                <a:solidFill>
                  <a:srgbClr val="2E2B1F"/>
                </a:solidFill>
                <a:latin typeface="Arial"/>
                <a:cs typeface="Arial"/>
              </a:rPr>
              <a:t>identity,</a:t>
            </a:r>
            <a:r>
              <a:rPr dirty="0" sz="2000" spc="-95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orbital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70000"/>
              </a:lnSpc>
              <a:spcBef>
                <a:spcPts val="360"/>
              </a:spcBef>
            </a:pP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parameters (latitude,</a:t>
            </a:r>
            <a:r>
              <a:rPr dirty="0" sz="2000" spc="-130">
                <a:solidFill>
                  <a:srgbClr val="2E2B1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E2B1F"/>
                </a:solidFill>
                <a:latin typeface="Arial"/>
                <a:cs typeface="Arial"/>
              </a:rPr>
              <a:t>longitude,  altitude)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0"/>
            <a:ext cx="685800" cy="5486400"/>
          </a:xfrm>
          <a:custGeom>
            <a:avLst/>
            <a:gdLst/>
            <a:ahLst/>
            <a:cxnLst/>
            <a:rect l="l" t="t" r="r" b="b"/>
            <a:pathLst>
              <a:path w="685800" h="5486400">
                <a:moveTo>
                  <a:pt x="0" y="5486400"/>
                </a:moveTo>
                <a:lnTo>
                  <a:pt x="685800" y="5486400"/>
                </a:lnTo>
                <a:lnTo>
                  <a:pt x="6858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17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799"/>
                </a:moveTo>
                <a:lnTo>
                  <a:pt x="685800" y="685799"/>
                </a:lnTo>
                <a:lnTo>
                  <a:pt x="685800" y="0"/>
                </a:lnTo>
                <a:lnTo>
                  <a:pt x="0" y="0"/>
                </a:lnTo>
                <a:lnTo>
                  <a:pt x="0" y="685799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5486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4540" y="192989"/>
            <a:ext cx="2642870" cy="6515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100" spc="-75"/>
              <a:t>Noise</a:t>
            </a:r>
            <a:r>
              <a:rPr dirty="0" sz="4100" spc="-300"/>
              <a:t> </a:t>
            </a:r>
            <a:r>
              <a:rPr dirty="0" sz="4100" spc="-80"/>
              <a:t>Issues</a:t>
            </a:r>
            <a:endParaRPr sz="4100"/>
          </a:p>
        </p:txBody>
      </p:sp>
      <p:sp>
        <p:nvSpPr>
          <p:cNvPr id="6" name="object 6"/>
          <p:cNvSpPr txBox="1"/>
          <p:nvPr/>
        </p:nvSpPr>
        <p:spPr>
          <a:xfrm>
            <a:off x="879144" y="1396263"/>
            <a:ext cx="7507605" cy="236855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Real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sensors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are</a:t>
            </a:r>
            <a:r>
              <a:rPr dirty="0" sz="2200" spc="2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noisy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Origins: </a:t>
            </a:r>
            <a:r>
              <a:rPr dirty="0" sz="2200" spc="-15">
                <a:solidFill>
                  <a:srgbClr val="2E2B1F"/>
                </a:solidFill>
                <a:latin typeface="Calibri"/>
                <a:cs typeface="Calibri"/>
              </a:rPr>
              <a:t>natural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phenomena + less-than-ideal</a:t>
            </a:r>
            <a:r>
              <a:rPr dirty="0" sz="2200" spc="6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engineering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30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Consequences: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limited accuracy </a:t>
            </a:r>
            <a:r>
              <a:rPr dirty="0" sz="2200" spc="-5">
                <a:solidFill>
                  <a:srgbClr val="2E2B1F"/>
                </a:solidFill>
                <a:latin typeface="Calibri"/>
                <a:cs typeface="Calibri"/>
              </a:rPr>
              <a:t>and precision </a:t>
            </a:r>
            <a:r>
              <a:rPr dirty="0" sz="2200">
                <a:solidFill>
                  <a:srgbClr val="2E2B1F"/>
                </a:solidFill>
                <a:latin typeface="Calibri"/>
                <a:cs typeface="Calibri"/>
              </a:rPr>
              <a:t>of</a:t>
            </a:r>
            <a:r>
              <a:rPr dirty="0" sz="2200" spc="8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measurements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25"/>
              </a:spcBef>
              <a:buClr>
                <a:srgbClr val="A9A47B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200" spc="-10">
                <a:solidFill>
                  <a:srgbClr val="2E2B1F"/>
                </a:solidFill>
                <a:latin typeface="Calibri"/>
                <a:cs typeface="Calibri"/>
              </a:rPr>
              <a:t>Filtering:</a:t>
            </a:r>
            <a:endParaRPr sz="22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490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software: averaging,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signal </a:t>
            </a: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processing</a:t>
            </a:r>
            <a:r>
              <a:rPr dirty="0" sz="2000" spc="25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algorithm</a:t>
            </a:r>
            <a:endParaRPr sz="2000">
              <a:latin typeface="Calibri"/>
              <a:cs typeface="Calibri"/>
            </a:endParaRPr>
          </a:p>
          <a:p>
            <a:pPr lvl="1" marL="537845" indent="-229235">
              <a:lnSpc>
                <a:spcPct val="100000"/>
              </a:lnSpc>
              <a:spcBef>
                <a:spcPts val="480"/>
              </a:spcBef>
              <a:buClr>
                <a:srgbClr val="9CBDBC"/>
              </a:buClr>
              <a:buFont typeface="Arial"/>
              <a:buChar char="•"/>
              <a:tabLst>
                <a:tab pos="537845" algn="l"/>
                <a:tab pos="538480" algn="l"/>
              </a:tabLst>
            </a:pPr>
            <a:r>
              <a:rPr dirty="0" sz="2000" spc="-10">
                <a:solidFill>
                  <a:srgbClr val="2E2B1F"/>
                </a:solidFill>
                <a:latin typeface="Calibri"/>
                <a:cs typeface="Calibri"/>
              </a:rPr>
              <a:t>hardware </a:t>
            </a:r>
            <a:r>
              <a:rPr dirty="0" sz="2000">
                <a:solidFill>
                  <a:srgbClr val="2E2B1F"/>
                </a:solidFill>
                <a:latin typeface="Calibri"/>
                <a:cs typeface="Calibri"/>
              </a:rPr>
              <a:t>tricky: </a:t>
            </a:r>
            <a:r>
              <a:rPr dirty="0" sz="2000" spc="-5">
                <a:solidFill>
                  <a:srgbClr val="2E2B1F"/>
                </a:solidFill>
                <a:latin typeface="Calibri"/>
                <a:cs typeface="Calibri"/>
              </a:rPr>
              <a:t>capacitor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6959" y="3128268"/>
            <a:ext cx="177800" cy="740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10">
                <a:solidFill>
                  <a:srgbClr val="DFDCB7"/>
                </a:solidFill>
                <a:latin typeface="Calibri"/>
                <a:cs typeface="Calibri"/>
              </a:rPr>
              <a:t>MECH-KIOT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Kaviyarasan Ambetkar</dc:creator>
  <dc:title>ME6010 ROBOTICS</dc:title>
  <dcterms:created xsi:type="dcterms:W3CDTF">2020-06-12T05:39:17Z</dcterms:created>
  <dcterms:modified xsi:type="dcterms:W3CDTF">2020-06-12T05:39:17Z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2020-06-11T00:00:00Z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2020-06-12T00:00:00Z</vt:filetime>
  </property>
</Properties>
</file>